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1" r:id="rId3"/>
    <p:sldId id="260" r:id="rId4"/>
    <p:sldId id="265" r:id="rId5"/>
    <p:sldId id="277" r:id="rId6"/>
    <p:sldId id="278" r:id="rId7"/>
    <p:sldId id="270" r:id="rId8"/>
    <p:sldId id="272" r:id="rId9"/>
    <p:sldId id="274" r:id="rId10"/>
    <p:sldId id="271" r:id="rId11"/>
    <p:sldId id="279" r:id="rId12"/>
    <p:sldId id="28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88A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5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98744-C200-4D01-89D1-C69E335398CF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ADD59-2769-41AC-9C28-04B902770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181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870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408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408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E05B3-43E1-7153-7166-60B5AB82C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E6DA6F-7435-A596-0AB7-89D17A580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154B39-541A-3DA2-AFC9-9C97D34D4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53248-A610-82CF-1C02-539C7E2F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095C0A-D7E6-B519-2404-B323D6DF1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846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6C418-9287-2865-4C57-4541DBE2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A5D66E-58FA-3729-9A5F-34124049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54D3F2-C2AB-5E61-FA03-4E28F6105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B5C8D5-9492-31BE-6B14-649308CB0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DAA6A8-DF10-B36C-1882-D1CA3D8F4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408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F96D8C-F702-D7AB-0FCC-4552B17E5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5FBBC3-40FB-6FE0-47DF-E6888BD9A3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3B95D9-E561-3E43-F2BB-8B43C48BE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C40FF5-451B-D07C-BA3E-A12E055D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8A934-60F1-E3D5-DD17-535CF5244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324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.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F86B26-D49F-5B1F-5CB9-4BEDF795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8D7567-AA4C-0056-94BC-CC65B2E0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5A5ED2-7E58-3007-9959-890B3DE3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8641" y="6625835"/>
            <a:ext cx="493359" cy="232165"/>
          </a:xfrm>
        </p:spPr>
        <p:txBody>
          <a:bodyPr vert="horz" wrap="none" lIns="0" tIns="0" rIns="360000" bIns="108000" rtlCol="0" anchor="ctr">
            <a:spAutoFit/>
          </a:bodyPr>
          <a:lstStyle>
            <a:lvl1pPr>
              <a:defRPr lang="ko-KR" altLang="en-US" sz="800" smtClean="0"/>
            </a:lvl1pPr>
          </a:lstStyle>
          <a:p>
            <a:fld id="{8A017D54-9D11-4031-8C1F-3C2E0B943619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B3BC1F-A763-3E31-BDFA-6B0D5EDF1F9D}"/>
              </a:ext>
            </a:extLst>
          </p:cNvPr>
          <p:cNvGrpSpPr/>
          <p:nvPr userDrawn="1"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3B42B2F-49A8-DD9D-EF11-4F290E0597C8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E10B18B-3416-3C30-0790-61CC57AA5432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FDAD82DA-1930-3DB6-79FE-4F99750E5942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>
              <a:extLst>
                <a:ext uri="{FF2B5EF4-FFF2-40B4-BE49-F238E27FC236}">
                  <a16:creationId xmlns:a16="http://schemas.microsoft.com/office/drawing/2014/main" id="{5A5991A1-7885-E0B2-81F0-1C98079DA1E9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04D069C-9F13-DCC5-B65B-2CD75D4FB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210686-A47C-52E4-5719-9BB5C4E38FCC}"/>
              </a:ext>
            </a:extLst>
          </p:cNvPr>
          <p:cNvGrpSpPr/>
          <p:nvPr userDrawn="1"/>
        </p:nvGrpSpPr>
        <p:grpSpPr>
          <a:xfrm>
            <a:off x="0" y="0"/>
            <a:ext cx="12192000" cy="443346"/>
            <a:chOff x="0" y="0"/>
            <a:chExt cx="12192000" cy="44334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371BCD7-D3AF-693A-9013-51D9FB9A5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443346"/>
            </a:xfrm>
            <a:prstGeom prst="rect">
              <a:avLst/>
            </a:prstGeom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A2310B0A-98F3-884E-5765-461182672694}"/>
                </a:ext>
              </a:extLst>
            </p:cNvPr>
            <p:cNvGrpSpPr/>
            <p:nvPr/>
          </p:nvGrpSpPr>
          <p:grpSpPr>
            <a:xfrm>
              <a:off x="442913" y="83174"/>
              <a:ext cx="848557" cy="276999"/>
              <a:chOff x="442913" y="83174"/>
              <a:chExt cx="848557" cy="276999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6A9FF7A-3850-092E-4409-5BDD0A847330}"/>
                  </a:ext>
                </a:extLst>
              </p:cNvPr>
              <p:cNvSpPr txBox="1"/>
              <p:nvPr/>
            </p:nvSpPr>
            <p:spPr>
              <a:xfrm>
                <a:off x="442913" y="83174"/>
                <a:ext cx="3350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sz="180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01.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4078F99-8DA2-F8C8-AE10-90830D25C78F}"/>
                  </a:ext>
                </a:extLst>
              </p:cNvPr>
              <p:cNvSpPr txBox="1"/>
              <p:nvPr/>
            </p:nvSpPr>
            <p:spPr>
              <a:xfrm>
                <a:off x="821222" y="83174"/>
                <a:ext cx="470248" cy="2769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sz="1800" dirty="0">
                    <a:solidFill>
                      <a:schemeClr val="bg1"/>
                    </a:solidFill>
                  </a:rPr>
                  <a:t>개요</a:t>
                </a:r>
                <a:endParaRPr lang="en-US" altLang="ko-KR" sz="18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776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B7465-CA43-B54C-AE0A-2DD17BF4E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3CF28-D068-96F9-0F16-2AB1830CE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517DB-C56E-E304-65DF-CF594E406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4B6F6-3D90-E7EB-C584-33E21A0C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F5B9E9-EB7D-664E-068C-0CE993B2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140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0F9A4-65E2-B7DD-58B8-F6EEA4EE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633C59-EBA5-3D02-A5BF-8819740BB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4BAE04-B515-D816-5F4A-2B075DA1A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7DDC8-C72E-95F5-3C03-992413EDE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4143C0-F460-4F93-04C0-20C7EE2E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269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A5E5DD-4EBE-146D-1557-480EE3AE9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7AF6B-85C0-CB10-2385-429E3E847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466D5B-B87F-8E20-5868-470E5176E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F9F12-6DDA-DEED-29B7-98175036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D9E555-980A-7460-8BC3-1384B1E4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A9B48A-2275-76F1-4D8F-D3FE9174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31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03534-C7DB-C56B-787A-93DF6C57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C8439E-327F-B6AD-FB14-894A3F450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AAE1F2-8B2F-00A3-59D2-F04AEAD7B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96E1CF-5E4C-B66E-20A3-A485C85FD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A374977-4949-45C9-84D9-1DFCF3B6C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01B0B3-2664-9144-F22D-7B002C5D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C60B81-DFA0-E251-B9D6-6509A098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A7B4FEC-FA13-D8F7-3EBA-FF1F06F8D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18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0902A7-3E4C-B9DB-6E74-DDA3622B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327246-EFA9-E66E-982C-87FBB51D6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319F041-117E-F2D1-C70D-D542DCE0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E2E7FC-27E1-DD60-0096-3E07D3FCC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875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77D2AEC-9CA2-BB2D-ADA3-12070A6B7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81887F-F3DA-B6C0-58F2-A8DC463D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CF6F19-EB03-5BF3-0F59-E7F5AF89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66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5B567-5433-55C6-E156-C4AC71D6E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025EE6-2D5D-FEF8-C212-C89A20D56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D17ED3-56D3-82B4-83DA-CC25B5DF7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E24105-BAAC-EA51-C17F-FE0CBC7DE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3927FF-EFCC-159A-2EEB-14132940E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F3B9FB-E17A-6EB3-A94C-1A7A9E42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71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1650E-D530-2B3A-3EE9-EA44AE871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D5FBD2E-3DCC-CCD7-A7CC-970D46099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A4DC62-BF45-CDAB-F331-38A359D67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FBA944-F76E-9C28-5046-7C37E5BF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65A22B-2B2F-416A-FE5F-99B25205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9A1A61-4743-B48C-20A6-2E7CE3BB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70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27CF7D0-26C6-6FE2-D568-3CE21C7B4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0BA65B-8DB6-386F-AAC4-081787848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1D7DCC-673D-846C-BC4F-003CD7C0D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141DBF-0681-4DF9-9E85-18F0A66FB6AA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A7C66A-3D27-99A2-2689-78C206088F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98B4CD-7386-FF1B-5190-E4AED93159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197DF6-F137-40C3-A22B-8D98D70345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870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9460CE70-3C58-8C2F-DE64-95469E6BDA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94A4B0-ECA2-0F59-FEAA-19EB201BFD64}"/>
              </a:ext>
            </a:extLst>
          </p:cNvPr>
          <p:cNvSpPr txBox="1"/>
          <p:nvPr/>
        </p:nvSpPr>
        <p:spPr>
          <a:xfrm>
            <a:off x="2183387" y="1052994"/>
            <a:ext cx="15600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현자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B836E7-9516-B8CA-E1C4-E7000F7FC25C}"/>
              </a:ext>
            </a:extLst>
          </p:cNvPr>
          <p:cNvSpPr txBox="1"/>
          <p:nvPr/>
        </p:nvSpPr>
        <p:spPr>
          <a:xfrm>
            <a:off x="8474897" y="5885209"/>
            <a:ext cx="32095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[Chrono Odyssey] </a:t>
            </a:r>
            <a:r>
              <a:rPr lang="ko-KR" altLang="en-US" sz="120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캐릭터 전투 기획 사전 과제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A19209-1795-993C-8D51-CB6AFE2FFC25}"/>
              </a:ext>
            </a:extLst>
          </p:cNvPr>
          <p:cNvSpPr txBox="1"/>
          <p:nvPr/>
        </p:nvSpPr>
        <p:spPr>
          <a:xfrm>
            <a:off x="10739941" y="6162208"/>
            <a:ext cx="9444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작성자 </a:t>
            </a:r>
            <a:r>
              <a:rPr lang="en-US" altLang="ko-KR" sz="100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000" dirty="0">
                <a:solidFill>
                  <a:schemeClr val="bg1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홍진선</a:t>
            </a:r>
          </a:p>
        </p:txBody>
      </p:sp>
      <p:pic>
        <p:nvPicPr>
          <p:cNvPr id="12" name="그림 11" descr="폰트, 타이포그래피, 텍스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A8D403-967D-8568-A475-1C60C53962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8438" y="179407"/>
            <a:ext cx="1168111" cy="327508"/>
          </a:xfrm>
          <a:prstGeom prst="rect">
            <a:avLst/>
          </a:prstGeom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6D0900-3837-C2AF-895B-FCFFF0AFB240}"/>
              </a:ext>
            </a:extLst>
          </p:cNvPr>
          <p:cNvSpPr txBox="1"/>
          <p:nvPr/>
        </p:nvSpPr>
        <p:spPr>
          <a:xfrm>
            <a:off x="3677706" y="1453104"/>
            <a:ext cx="1217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effectLst>
                  <a:glow rad="127000">
                    <a:schemeClr val="tx1"/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(Sage)</a:t>
            </a:r>
            <a:endParaRPr lang="ko-KR" altLang="en-US" sz="2800" dirty="0">
              <a:solidFill>
                <a:schemeClr val="bg1"/>
              </a:solidFill>
              <a:effectLst>
                <a:glow rad="127000">
                  <a:schemeClr val="tx1"/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740F68-A875-72D2-EEAB-B36468B92786}"/>
              </a:ext>
            </a:extLst>
          </p:cNvPr>
          <p:cNvSpPr txBox="1"/>
          <p:nvPr/>
        </p:nvSpPr>
        <p:spPr>
          <a:xfrm>
            <a:off x="2471830" y="2099435"/>
            <a:ext cx="20810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클래스 컨셉 및 스킬 디자인 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endParaRPr lang="ko-KR" altLang="en-US" sz="1200" dirty="0">
              <a:solidFill>
                <a:schemeClr val="bg1">
                  <a:lumMod val="85000"/>
                </a:schemeClr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703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63C4C-DDBF-8632-EAE8-6E1CE1EB4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2D76104-6419-1F67-0025-1AD7DBC9AB2F}"/>
              </a:ext>
            </a:extLst>
          </p:cNvPr>
          <p:cNvSpPr txBox="1"/>
          <p:nvPr/>
        </p:nvSpPr>
        <p:spPr>
          <a:xfrm>
            <a:off x="1291470" y="98563"/>
            <a:ext cx="869964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(1)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8" name="그림 7" descr="의류, 의상 디자인, 여성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08B6A57-F702-47B9-136D-F19BECEE9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9" b="1378"/>
          <a:stretch>
            <a:fillRect/>
          </a:stretch>
        </p:blipFill>
        <p:spPr>
          <a:xfrm>
            <a:off x="4619065" y="1387306"/>
            <a:ext cx="2953869" cy="5291496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DAC37C14-4C75-C8DB-7173-0BE60B5326C8}"/>
              </a:ext>
            </a:extLst>
          </p:cNvPr>
          <p:cNvGrpSpPr/>
          <p:nvPr/>
        </p:nvGrpSpPr>
        <p:grpSpPr>
          <a:xfrm>
            <a:off x="1504825" y="833308"/>
            <a:ext cx="9182350" cy="553998"/>
            <a:chOff x="1504825" y="833308"/>
            <a:chExt cx="9182350" cy="55399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D4616CF-7174-7BD0-8986-F80C3D094978}"/>
                </a:ext>
              </a:extLst>
            </p:cNvPr>
            <p:cNvSpPr txBox="1"/>
            <p:nvPr/>
          </p:nvSpPr>
          <p:spPr>
            <a:xfrm>
              <a:off x="1962656" y="987197"/>
              <a:ext cx="8266687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lvl="0" algn="ctr">
                <a:defRPr/>
              </a:pP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스킬의 시전을 보조하는 </a:t>
              </a:r>
              <a:r>
                <a:rPr lang="ko-KR" altLang="en-US" sz="1400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성반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고리를 활용해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공격의 템포를 조율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하며</a:t>
              </a:r>
              <a:r>
                <a:rPr lang="en-US" altLang="ko-KR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능동적으로 전투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이어가는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근접형 마법사</a:t>
              </a:r>
              <a:endParaRPr lang="en-US" altLang="ko-KR" sz="1600" dirty="0">
                <a:solidFill>
                  <a:srgbClr val="FF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FF181E-0DC4-3D3B-EA0B-8294D63DC3BD}"/>
                </a:ext>
              </a:extLst>
            </p:cNvPr>
            <p:cNvSpPr txBox="1"/>
            <p:nvPr/>
          </p:nvSpPr>
          <p:spPr>
            <a:xfrm>
              <a:off x="1504825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3600" dirty="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rPr>
                <a:t>“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ABCFE8-02A5-A0F1-7DCA-9F8565CAD3B1}"/>
                </a:ext>
              </a:extLst>
            </p:cNvPr>
            <p:cNvSpPr txBox="1"/>
            <p:nvPr/>
          </p:nvSpPr>
          <p:spPr>
            <a:xfrm>
              <a:off x="10456343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>
                <a:defRPr sz="360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/>
                <a:t>”</a:t>
              </a:r>
              <a:endParaRPr lang="en-US" altLang="ko-KR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1A008F-D0D2-08A2-C135-5AB8DCDBA123}"/>
              </a:ext>
            </a:extLst>
          </p:cNvPr>
          <p:cNvGrpSpPr/>
          <p:nvPr/>
        </p:nvGrpSpPr>
        <p:grpSpPr>
          <a:xfrm>
            <a:off x="614301" y="4155300"/>
            <a:ext cx="4917253" cy="662611"/>
            <a:chOff x="915209" y="2508678"/>
            <a:chExt cx="4917253" cy="662611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F52EFA9-7BC6-49CA-9841-12966EEAAF22}"/>
                </a:ext>
              </a:extLst>
            </p:cNvPr>
            <p:cNvGrpSpPr/>
            <p:nvPr/>
          </p:nvGrpSpPr>
          <p:grpSpPr>
            <a:xfrm>
              <a:off x="915209" y="2508678"/>
              <a:ext cx="3486176" cy="662611"/>
              <a:chOff x="379243" y="1752288"/>
              <a:chExt cx="3486176" cy="662611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1E7D37E0-7D8B-BA3F-88A1-0997DA972578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611"/>
              </a:xfrm>
              <a:prstGeom prst="rect">
                <a:avLst/>
              </a:prstGeom>
              <a:solidFill>
                <a:srgbClr val="EEFAFE"/>
              </a:solidFill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79B2585-B772-D600-ABE6-CCE48EB4CD31}"/>
                  </a:ext>
                </a:extLst>
              </p:cNvPr>
              <p:cNvSpPr txBox="1"/>
              <p:nvPr/>
            </p:nvSpPr>
            <p:spPr>
              <a:xfrm>
                <a:off x="700480" y="1891233"/>
                <a:ext cx="2843728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동양풍 선비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한량 컨셉의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여유롭고 절제된 동작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이에 대비되는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강렬하고 파괴적인 전투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를 보여주는 캐릭터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FDBF6254-9699-BB26-E28F-6C8897E37125}"/>
                </a:ext>
              </a:extLst>
            </p:cNvPr>
            <p:cNvSpPr/>
            <p:nvPr/>
          </p:nvSpPr>
          <p:spPr>
            <a:xfrm>
              <a:off x="5724462" y="2785984"/>
              <a:ext cx="108000" cy="1080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glow rad="50800">
                <a:srgbClr val="FAFCBC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A8C29057-7A1D-A4E4-2CF9-3400DECC3BF5}"/>
                </a:ext>
              </a:extLst>
            </p:cNvPr>
            <p:cNvCxnSpPr>
              <a:cxnSpLocks/>
              <a:stCxn id="26" idx="2"/>
              <a:endCxn id="28" idx="3"/>
            </p:cNvCxnSpPr>
            <p:nvPr/>
          </p:nvCxnSpPr>
          <p:spPr>
            <a:xfrm flipH="1">
              <a:off x="4401385" y="2839984"/>
              <a:ext cx="1323077" cy="0"/>
            </a:xfrm>
            <a:prstGeom prst="line">
              <a:avLst/>
            </a:prstGeom>
            <a:ln w="127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FB9E7E-6F42-3B76-4E0E-3FE1D003F536}"/>
              </a:ext>
            </a:extLst>
          </p:cNvPr>
          <p:cNvGrpSpPr/>
          <p:nvPr/>
        </p:nvGrpSpPr>
        <p:grpSpPr>
          <a:xfrm>
            <a:off x="6788359" y="5298784"/>
            <a:ext cx="4754457" cy="662611"/>
            <a:chOff x="6165920" y="5013223"/>
            <a:chExt cx="4754457" cy="662611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63CAA079-7AE3-83AD-34D5-4C96E6D84047}"/>
                </a:ext>
              </a:extLst>
            </p:cNvPr>
            <p:cNvGrpSpPr/>
            <p:nvPr/>
          </p:nvGrpSpPr>
          <p:grpSpPr>
            <a:xfrm>
              <a:off x="7434201" y="5013223"/>
              <a:ext cx="3486176" cy="662611"/>
              <a:chOff x="379243" y="1752288"/>
              <a:chExt cx="3486176" cy="662611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A78850CC-01CF-87E0-1308-84618A407A11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611"/>
              </a:xfrm>
              <a:prstGeom prst="rect">
                <a:avLst/>
              </a:prstGeom>
              <a:solidFill>
                <a:srgbClr val="EEFAFE"/>
              </a:solidFill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BBB58F6-F3BF-6824-CB16-839FE59966A8}"/>
                  </a:ext>
                </a:extLst>
              </p:cNvPr>
              <p:cNvSpPr txBox="1"/>
              <p:nvPr/>
            </p:nvSpPr>
            <p:spPr>
              <a:xfrm>
                <a:off x="700480" y="1891233"/>
                <a:ext cx="2843728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동양풍 선비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한량 컨셉의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여유롭고 절제된 동작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이에 대비되는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강렬하고 파괴적인 전투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를 보여주는 캐릭터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09F3B6C8-06FA-3132-1050-666BDA3D4510}"/>
                </a:ext>
              </a:extLst>
            </p:cNvPr>
            <p:cNvSpPr/>
            <p:nvPr/>
          </p:nvSpPr>
          <p:spPr>
            <a:xfrm>
              <a:off x="6165920" y="5290528"/>
              <a:ext cx="108000" cy="1080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glow rad="50800">
                <a:srgbClr val="FAFCBC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9B7A9611-677E-457D-78F4-7E652159F50A}"/>
                </a:ext>
              </a:extLst>
            </p:cNvPr>
            <p:cNvCxnSpPr>
              <a:cxnSpLocks/>
              <a:stCxn id="38" idx="6"/>
              <a:endCxn id="40" idx="1"/>
            </p:cNvCxnSpPr>
            <p:nvPr/>
          </p:nvCxnSpPr>
          <p:spPr>
            <a:xfrm>
              <a:off x="6273920" y="5344528"/>
              <a:ext cx="1160281" cy="1"/>
            </a:xfrm>
            <a:prstGeom prst="line">
              <a:avLst/>
            </a:prstGeom>
            <a:ln w="127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2E5084A9-4D57-4800-A69D-2877554975CE}"/>
              </a:ext>
            </a:extLst>
          </p:cNvPr>
          <p:cNvGrpSpPr/>
          <p:nvPr/>
        </p:nvGrpSpPr>
        <p:grpSpPr>
          <a:xfrm>
            <a:off x="6896359" y="3170014"/>
            <a:ext cx="4754457" cy="662611"/>
            <a:chOff x="6165920" y="5013223"/>
            <a:chExt cx="4754457" cy="662611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2388E2D-464A-CB32-4AD0-5A84CD1A27BB}"/>
                </a:ext>
              </a:extLst>
            </p:cNvPr>
            <p:cNvGrpSpPr/>
            <p:nvPr/>
          </p:nvGrpSpPr>
          <p:grpSpPr>
            <a:xfrm>
              <a:off x="7434201" y="5013223"/>
              <a:ext cx="3486176" cy="662611"/>
              <a:chOff x="379243" y="1752288"/>
              <a:chExt cx="3486176" cy="662611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4970FD59-0D76-AF32-2413-3D1F133C4F2F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611"/>
              </a:xfrm>
              <a:prstGeom prst="rect">
                <a:avLst/>
              </a:prstGeom>
              <a:solidFill>
                <a:srgbClr val="EEFAFE"/>
              </a:solidFill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0457E94-75D0-1A1C-CB2E-00B525A6DC4F}"/>
                  </a:ext>
                </a:extLst>
              </p:cNvPr>
              <p:cNvSpPr txBox="1"/>
              <p:nvPr/>
            </p:nvSpPr>
            <p:spPr>
              <a:xfrm>
                <a:off x="700480" y="1891233"/>
                <a:ext cx="2843728" cy="3847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동양풍 선비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한량 컨셉의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여유롭고 절제된 동작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과 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이에 대비되는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강렬하고 파괴적인 전투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를 보여주는 캐릭터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4D9C14C9-185B-3406-985A-53F104968315}"/>
                </a:ext>
              </a:extLst>
            </p:cNvPr>
            <p:cNvSpPr/>
            <p:nvPr/>
          </p:nvSpPr>
          <p:spPr>
            <a:xfrm>
              <a:off x="6165920" y="5290528"/>
              <a:ext cx="108000" cy="1080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glow rad="50800">
                <a:srgbClr val="FAFCBC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31E165CC-53E5-E6F4-E406-1F90F9C1CB00}"/>
                </a:ext>
              </a:extLst>
            </p:cNvPr>
            <p:cNvCxnSpPr>
              <a:cxnSpLocks/>
              <a:stCxn id="48" idx="6"/>
              <a:endCxn id="50" idx="1"/>
            </p:cNvCxnSpPr>
            <p:nvPr/>
          </p:nvCxnSpPr>
          <p:spPr>
            <a:xfrm>
              <a:off x="6273920" y="5344528"/>
              <a:ext cx="1160281" cy="1"/>
            </a:xfrm>
            <a:prstGeom prst="line">
              <a:avLst/>
            </a:prstGeom>
            <a:ln w="127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9A609746-E34F-9F6A-AA73-CE293042538F}"/>
              </a:ext>
            </a:extLst>
          </p:cNvPr>
          <p:cNvGrpSpPr/>
          <p:nvPr/>
        </p:nvGrpSpPr>
        <p:grpSpPr>
          <a:xfrm>
            <a:off x="614301" y="2395878"/>
            <a:ext cx="4172855" cy="662611"/>
            <a:chOff x="915209" y="2508678"/>
            <a:chExt cx="4172855" cy="662611"/>
          </a:xfrm>
        </p:grpSpPr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8345D8F8-116A-F8D4-0210-D584ED4B219F}"/>
                </a:ext>
              </a:extLst>
            </p:cNvPr>
            <p:cNvGrpSpPr/>
            <p:nvPr/>
          </p:nvGrpSpPr>
          <p:grpSpPr>
            <a:xfrm>
              <a:off x="915209" y="2508678"/>
              <a:ext cx="3486176" cy="662611"/>
              <a:chOff x="379243" y="1752288"/>
              <a:chExt cx="3486176" cy="662611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A89EF544-D996-E29B-2B02-EF1C6E54AF30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611"/>
              </a:xfrm>
              <a:prstGeom prst="rect">
                <a:avLst/>
              </a:prstGeom>
              <a:solidFill>
                <a:srgbClr val="EEFAFE"/>
              </a:solidFill>
              <a:ln w="12700"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9DC5917A-22E4-8E3A-9E5C-B364D3BDA7D5}"/>
                  </a:ext>
                </a:extLst>
              </p:cNvPr>
              <p:cNvSpPr txBox="1"/>
              <p:nvPr/>
            </p:nvSpPr>
            <p:spPr>
              <a:xfrm>
                <a:off x="572245" y="2006649"/>
                <a:ext cx="3100209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점성술사 컨셉으로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우주의 다양한 현상을 전장에 재구성합니다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</p:grp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CDA83C6F-A83A-3AA0-8EBE-AED1B2074544}"/>
                </a:ext>
              </a:extLst>
            </p:cNvPr>
            <p:cNvSpPr/>
            <p:nvPr/>
          </p:nvSpPr>
          <p:spPr>
            <a:xfrm>
              <a:off x="4980064" y="2785984"/>
              <a:ext cx="108000" cy="1080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accent4">
                  <a:lumMod val="60000"/>
                  <a:lumOff val="40000"/>
                </a:schemeClr>
              </a:solidFill>
            </a:ln>
            <a:effectLst>
              <a:glow rad="50800">
                <a:srgbClr val="FAFCBC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4B653355-B7B2-37B4-802E-EA0BA8AB7DD2}"/>
                </a:ext>
              </a:extLst>
            </p:cNvPr>
            <p:cNvCxnSpPr>
              <a:cxnSpLocks/>
              <a:stCxn id="59" idx="2"/>
              <a:endCxn id="61" idx="3"/>
            </p:cNvCxnSpPr>
            <p:nvPr/>
          </p:nvCxnSpPr>
          <p:spPr>
            <a:xfrm flipH="1">
              <a:off x="4401385" y="2839984"/>
              <a:ext cx="578679" cy="0"/>
            </a:xfrm>
            <a:prstGeom prst="line">
              <a:avLst/>
            </a:prstGeom>
            <a:ln w="1270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6C498CE-0D6D-01F1-8FDD-FC9D8BAAABD9}"/>
              </a:ext>
            </a:extLst>
          </p:cNvPr>
          <p:cNvSpPr txBox="1"/>
          <p:nvPr/>
        </p:nvSpPr>
        <p:spPr>
          <a:xfrm>
            <a:off x="3780424" y="1513471"/>
            <a:ext cx="520976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점성술사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7E6038E-483A-6995-2A65-139448F6E32F}"/>
              </a:ext>
            </a:extLst>
          </p:cNvPr>
          <p:cNvSpPr txBox="1"/>
          <p:nvPr/>
        </p:nvSpPr>
        <p:spPr>
          <a:xfrm>
            <a:off x="4735188" y="1513471"/>
            <a:ext cx="299762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u="sng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성반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40A38D6-14CF-B3E5-61AF-6928B751BAEF}"/>
              </a:ext>
            </a:extLst>
          </p:cNvPr>
          <p:cNvSpPr txBox="1"/>
          <p:nvPr/>
        </p:nvSpPr>
        <p:spPr>
          <a:xfrm>
            <a:off x="6067475" y="1513471"/>
            <a:ext cx="299762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딜러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A23009-A06B-6D98-45A5-CAF1184BF844}"/>
              </a:ext>
            </a:extLst>
          </p:cNvPr>
          <p:cNvSpPr txBox="1"/>
          <p:nvPr/>
        </p:nvSpPr>
        <p:spPr>
          <a:xfrm>
            <a:off x="5327673" y="1513471"/>
            <a:ext cx="520976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천문현상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B6D7418-7BE1-82FF-F577-559B02D0096C}"/>
              </a:ext>
            </a:extLst>
          </p:cNvPr>
          <p:cNvSpPr txBox="1"/>
          <p:nvPr/>
        </p:nvSpPr>
        <p:spPr>
          <a:xfrm>
            <a:off x="7502602" y="1513471"/>
            <a:ext cx="1181414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개인</a:t>
            </a:r>
            <a:r>
              <a:rPr lang="en-US" altLang="ko-KR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소규모 전투 특화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25ACF87-1CCD-48A2-BA80-C5EBAF5E1916}"/>
              </a:ext>
            </a:extLst>
          </p:cNvPr>
          <p:cNvSpPr txBox="1"/>
          <p:nvPr/>
        </p:nvSpPr>
        <p:spPr>
          <a:xfrm>
            <a:off x="6658444" y="1513471"/>
            <a:ext cx="551433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ko-KR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00" u="sng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방어 무시</a:t>
            </a:r>
            <a:endParaRPr lang="en-US" altLang="ko-KR" sz="1000" u="sng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1885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63C4C-DDBF-8632-EAE8-6E1CE1EB4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2D76104-6419-1F67-0025-1AD7DBC9AB2F}"/>
              </a:ext>
            </a:extLst>
          </p:cNvPr>
          <p:cNvSpPr txBox="1"/>
          <p:nvPr/>
        </p:nvSpPr>
        <p:spPr>
          <a:xfrm>
            <a:off x="1291470" y="98563"/>
            <a:ext cx="869964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(1)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8" name="그림 7" descr="의류, 의상 디자인, 여성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08B6A57-F702-47B9-136D-F19BECEE9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9" b="1378"/>
          <a:stretch>
            <a:fillRect/>
          </a:stretch>
        </p:blipFill>
        <p:spPr>
          <a:xfrm>
            <a:off x="4619064" y="1387306"/>
            <a:ext cx="2953869" cy="5291496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76" name="그룹 75">
            <a:extLst>
              <a:ext uri="{FF2B5EF4-FFF2-40B4-BE49-F238E27FC236}">
                <a16:creationId xmlns:a16="http://schemas.microsoft.com/office/drawing/2014/main" id="{CEF71BC6-8458-315A-D954-AA95CCBDAED5}"/>
              </a:ext>
            </a:extLst>
          </p:cNvPr>
          <p:cNvGrpSpPr/>
          <p:nvPr/>
        </p:nvGrpSpPr>
        <p:grpSpPr>
          <a:xfrm>
            <a:off x="1671556" y="833308"/>
            <a:ext cx="8848889" cy="553998"/>
            <a:chOff x="1504825" y="833308"/>
            <a:chExt cx="8848889" cy="55399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D4616CF-7174-7BD0-8986-F80C3D094978}"/>
                </a:ext>
              </a:extLst>
            </p:cNvPr>
            <p:cNvSpPr txBox="1"/>
            <p:nvPr/>
          </p:nvSpPr>
          <p:spPr>
            <a:xfrm>
              <a:off x="2085269" y="987197"/>
              <a:ext cx="7688002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lvl="0" algn="ctr">
                <a:defRPr/>
              </a:pP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스킬의 시전을 보조하는 </a:t>
              </a:r>
              <a:r>
                <a:rPr lang="ko-KR" altLang="en-US" sz="1400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성반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고리를 활용해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공격의 템포를 조율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하며</a:t>
              </a:r>
              <a:r>
                <a:rPr lang="en-US" altLang="ko-KR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능동적으로 전투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이어가는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마법사</a:t>
              </a:r>
              <a:endPara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FF181E-0DC4-3D3B-EA0B-8294D63DC3BD}"/>
                </a:ext>
              </a:extLst>
            </p:cNvPr>
            <p:cNvSpPr txBox="1"/>
            <p:nvPr/>
          </p:nvSpPr>
          <p:spPr>
            <a:xfrm>
              <a:off x="1504825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3600" dirty="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rPr>
                <a:t>“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ABCFE8-02A5-A0F1-7DCA-9F8565CAD3B1}"/>
                </a:ext>
              </a:extLst>
            </p:cNvPr>
            <p:cNvSpPr txBox="1"/>
            <p:nvPr/>
          </p:nvSpPr>
          <p:spPr>
            <a:xfrm>
              <a:off x="10122882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>
                <a:defRPr sz="360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dirty="0"/>
                <a:t>”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0FD08CC-B13B-4C3D-422B-8AB8CC68BD5C}"/>
              </a:ext>
            </a:extLst>
          </p:cNvPr>
          <p:cNvSpPr txBox="1"/>
          <p:nvPr/>
        </p:nvSpPr>
        <p:spPr>
          <a:xfrm>
            <a:off x="250962" y="7143040"/>
            <a:ext cx="10674397" cy="64633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defRPr/>
            </a:pP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혼천의의 고리가 캐릭터를 보조하며 스킬의 </a:t>
            </a:r>
            <a:r>
              <a:rPr lang="ko-KR" altLang="en-US" sz="14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시전시간을</a:t>
            </a: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줄여줍니다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0" algn="ctr">
              <a:defRPr/>
            </a:pP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적과의 거리를 유지하면서 공격적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능동적으로 전투를 이어갑니다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0" algn="ctr">
              <a:defRPr/>
            </a:pP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방어 능력이 낮으며 적과 일정한 거리 내로 유지해야 하지만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빠른 시전과 스킬 효과로 이를 보완하며 주도적으로 전투를 해 나갈 때 높은 성능을 발휘합니다</a:t>
            </a:r>
            <a:r>
              <a: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9A609746-E34F-9F6A-AA73-CE293042538F}"/>
              </a:ext>
            </a:extLst>
          </p:cNvPr>
          <p:cNvGrpSpPr/>
          <p:nvPr/>
        </p:nvGrpSpPr>
        <p:grpSpPr>
          <a:xfrm>
            <a:off x="614301" y="2384090"/>
            <a:ext cx="4228735" cy="662400"/>
            <a:chOff x="915209" y="2508678"/>
            <a:chExt cx="4228735" cy="662400"/>
          </a:xfrm>
        </p:grpSpPr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8345D8F8-116A-F8D4-0210-D584ED4B219F}"/>
                </a:ext>
              </a:extLst>
            </p:cNvPr>
            <p:cNvGrpSpPr/>
            <p:nvPr/>
          </p:nvGrpSpPr>
          <p:grpSpPr>
            <a:xfrm>
              <a:off x="915209" y="2508678"/>
              <a:ext cx="3486176" cy="662400"/>
              <a:chOff x="379243" y="1752288"/>
              <a:chExt cx="3486176" cy="662400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A89EF544-D996-E29B-2B02-EF1C6E54AF30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4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9DC5917A-22E4-8E3A-9E5C-B364D3BDA7D5}"/>
                  </a:ext>
                </a:extLst>
              </p:cNvPr>
              <p:cNvSpPr txBox="1"/>
              <p:nvPr/>
            </p:nvSpPr>
            <p:spPr>
              <a:xfrm>
                <a:off x="379243" y="1838364"/>
                <a:ext cx="3486176" cy="490249"/>
              </a:xfrm>
              <a:prstGeom prst="rect">
                <a:avLst/>
              </a:prstGeom>
              <a:noFill/>
            </p:spPr>
            <p:txBody>
              <a:bodyPr wrap="square" lIns="108000" tIns="54000" rIns="108000" bIns="54000" rtlCol="0" anchor="t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000" dirty="0" err="1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성반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고리 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: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 err="1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성반의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주변을 회전하며 스킬 시전을 보조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시전 속도 증가 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or 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스킬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대신 시전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</a:t>
                </a:r>
              </a:p>
            </p:txBody>
          </p:sp>
        </p:grp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CDA83C6F-A83A-3AA0-8EBE-AED1B2074544}"/>
                </a:ext>
              </a:extLst>
            </p:cNvPr>
            <p:cNvSpPr/>
            <p:nvPr/>
          </p:nvSpPr>
          <p:spPr>
            <a:xfrm>
              <a:off x="5035944" y="2785984"/>
              <a:ext cx="108000" cy="10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  <a:effectLst>
              <a:glow rad="38100">
                <a:schemeClr val="bg1">
                  <a:alpha val="61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4B653355-B7B2-37B4-802E-EA0BA8AB7DD2}"/>
                </a:ext>
              </a:extLst>
            </p:cNvPr>
            <p:cNvCxnSpPr>
              <a:cxnSpLocks/>
              <a:stCxn id="59" idx="2"/>
              <a:endCxn id="61" idx="3"/>
            </p:cNvCxnSpPr>
            <p:nvPr/>
          </p:nvCxnSpPr>
          <p:spPr>
            <a:xfrm flipH="1" flipV="1">
              <a:off x="4401385" y="2839878"/>
              <a:ext cx="634559" cy="106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0D48A36D-89BD-028A-FD59-629659894BDE}"/>
              </a:ext>
            </a:extLst>
          </p:cNvPr>
          <p:cNvSpPr txBox="1"/>
          <p:nvPr/>
        </p:nvSpPr>
        <p:spPr>
          <a:xfrm>
            <a:off x="608532" y="2105758"/>
            <a:ext cx="1078354" cy="270637"/>
          </a:xfrm>
          <a:prstGeom prst="rect">
            <a:avLst/>
          </a:prstGeom>
          <a:noFill/>
        </p:spPr>
        <p:txBody>
          <a:bodyPr wrap="none" lIns="72000" tIns="54000" rIns="72000" bIns="54000" rtlCol="0">
            <a:spAutoFit/>
          </a:bodyPr>
          <a:lstStyle/>
          <a:p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성반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 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시전보조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C2E016BC-D886-24C2-DD71-3792BB0F3AF5}"/>
              </a:ext>
            </a:extLst>
          </p:cNvPr>
          <p:cNvGrpSpPr/>
          <p:nvPr/>
        </p:nvGrpSpPr>
        <p:grpSpPr>
          <a:xfrm>
            <a:off x="614301" y="5601435"/>
            <a:ext cx="4873881" cy="662611"/>
            <a:chOff x="915209" y="2508678"/>
            <a:chExt cx="4873881" cy="662611"/>
          </a:xfrm>
        </p:grpSpPr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D32F7A49-E6FF-D83B-4FB5-7546E44E950B}"/>
                </a:ext>
              </a:extLst>
            </p:cNvPr>
            <p:cNvGrpSpPr/>
            <p:nvPr/>
          </p:nvGrpSpPr>
          <p:grpSpPr>
            <a:xfrm>
              <a:off x="915209" y="2508678"/>
              <a:ext cx="3486176" cy="662611"/>
              <a:chOff x="379243" y="1752288"/>
              <a:chExt cx="3486176" cy="662611"/>
            </a:xfrm>
          </p:grpSpPr>
          <p:sp>
            <p:nvSpPr>
              <p:cNvPr id="69" name="직사각형 68">
                <a:extLst>
                  <a:ext uri="{FF2B5EF4-FFF2-40B4-BE49-F238E27FC236}">
                    <a16:creationId xmlns:a16="http://schemas.microsoft.com/office/drawing/2014/main" id="{38A33A1D-93A3-FD59-D60D-F0084D31C9DA}"/>
                  </a:ext>
                </a:extLst>
              </p:cNvPr>
              <p:cNvSpPr/>
              <p:nvPr/>
            </p:nvSpPr>
            <p:spPr>
              <a:xfrm>
                <a:off x="379243" y="1752288"/>
                <a:ext cx="3486176" cy="6626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B5DA42FF-8207-70BA-BF56-8CAAE4E48385}"/>
                  </a:ext>
                </a:extLst>
              </p:cNvPr>
              <p:cNvSpPr txBox="1"/>
              <p:nvPr/>
            </p:nvSpPr>
            <p:spPr>
              <a:xfrm>
                <a:off x="379243" y="1836706"/>
                <a:ext cx="3486176" cy="493775"/>
              </a:xfrm>
              <a:prstGeom prst="rect">
                <a:avLst/>
              </a:prstGeom>
              <a:noFill/>
            </p:spPr>
            <p:txBody>
              <a:bodyPr wrap="square" lIns="108000" tIns="54000" rIns="108000" bIns="54000" rtlCol="0" anchor="ctr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현자는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점성술사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/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천문학자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컨셉의 클래스로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우주의 다양한 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천문 현상을 전장에 재구성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합니다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</p:grp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325D040F-2241-134B-0050-5B31CA2DC441}"/>
                </a:ext>
              </a:extLst>
            </p:cNvPr>
            <p:cNvSpPr/>
            <p:nvPr/>
          </p:nvSpPr>
          <p:spPr>
            <a:xfrm>
              <a:off x="5681090" y="2785984"/>
              <a:ext cx="108000" cy="10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  <a:effectLst>
              <a:glow rad="38100">
                <a:schemeClr val="bg1">
                  <a:alpha val="61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1248C12F-536D-4AE4-F8B5-19B6D9B2651F}"/>
                </a:ext>
              </a:extLst>
            </p:cNvPr>
            <p:cNvCxnSpPr>
              <a:cxnSpLocks/>
              <a:stCxn id="67" idx="2"/>
              <a:endCxn id="69" idx="3"/>
            </p:cNvCxnSpPr>
            <p:nvPr/>
          </p:nvCxnSpPr>
          <p:spPr>
            <a:xfrm flipH="1">
              <a:off x="4401385" y="2839984"/>
              <a:ext cx="1279705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649209FC-F0C6-D082-5111-8C1C8C2D641C}"/>
              </a:ext>
            </a:extLst>
          </p:cNvPr>
          <p:cNvSpPr txBox="1"/>
          <p:nvPr/>
        </p:nvSpPr>
        <p:spPr>
          <a:xfrm>
            <a:off x="608532" y="5323103"/>
            <a:ext cx="2469760" cy="270637"/>
          </a:xfrm>
          <a:prstGeom prst="rect">
            <a:avLst/>
          </a:prstGeom>
          <a:noFill/>
        </p:spPr>
        <p:txBody>
          <a:bodyPr wrap="none" lIns="72000" tIns="54000" rIns="72000" bIns="54000" rtlCol="0">
            <a:spAutoFit/>
          </a:bodyPr>
          <a:lstStyle/>
          <a:p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점성술사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 #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천문학자   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천문 현상 컨셉의 스킬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</a:p>
        </p:txBody>
      </p: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CD434136-2DD2-4F03-7643-6046EC17CCED}"/>
              </a:ext>
            </a:extLst>
          </p:cNvPr>
          <p:cNvGrpSpPr/>
          <p:nvPr/>
        </p:nvGrpSpPr>
        <p:grpSpPr>
          <a:xfrm>
            <a:off x="7032655" y="3130560"/>
            <a:ext cx="4696650" cy="662611"/>
            <a:chOff x="7032655" y="3130560"/>
            <a:chExt cx="4696650" cy="662611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D5607FF3-9FD5-3900-C605-10F99DF761F5}"/>
                </a:ext>
              </a:extLst>
            </p:cNvPr>
            <p:cNvGrpSpPr/>
            <p:nvPr/>
          </p:nvGrpSpPr>
          <p:grpSpPr>
            <a:xfrm>
              <a:off x="8243129" y="3130560"/>
              <a:ext cx="3486176" cy="662611"/>
              <a:chOff x="1305262" y="1752288"/>
              <a:chExt cx="3486176" cy="662611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0AA1805C-BF7D-0936-4BCC-EB739768A4D8}"/>
                  </a:ext>
                </a:extLst>
              </p:cNvPr>
              <p:cNvSpPr/>
              <p:nvPr/>
            </p:nvSpPr>
            <p:spPr>
              <a:xfrm>
                <a:off x="1305262" y="1752288"/>
                <a:ext cx="3486176" cy="66261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589016D9-32C4-36E2-2EDF-4E3B5BB82413}"/>
                  </a:ext>
                </a:extLst>
              </p:cNvPr>
              <p:cNvSpPr txBox="1"/>
              <p:nvPr/>
            </p:nvSpPr>
            <p:spPr>
              <a:xfrm>
                <a:off x="1305262" y="1838469"/>
                <a:ext cx="3486176" cy="490249"/>
              </a:xfrm>
              <a:prstGeom prst="rect">
                <a:avLst/>
              </a:prstGeom>
              <a:noFill/>
            </p:spPr>
            <p:txBody>
              <a:bodyPr wrap="square" lIns="108000" tIns="54000" rIns="108000" bIns="54000" rtlCol="0" anchor="ctr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현자는 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‘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인과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’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를 자원으로 사용합니다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일정 시간 동안 적을 적중하거나 능동적인 전투를 </a:t>
                </a:r>
                <a:endPara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24B39EB5-341A-DEA8-FD2F-D09BD0D045C9}"/>
                </a:ext>
              </a:extLst>
            </p:cNvPr>
            <p:cNvSpPr/>
            <p:nvPr/>
          </p:nvSpPr>
          <p:spPr>
            <a:xfrm>
              <a:off x="7032655" y="3407866"/>
              <a:ext cx="108000" cy="1080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  <a:effectLst>
              <a:glow rad="38100">
                <a:schemeClr val="bg1">
                  <a:alpha val="61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95E7BB2E-4014-E003-8F30-729DAF1AB1B6}"/>
                </a:ext>
              </a:extLst>
            </p:cNvPr>
            <p:cNvCxnSpPr>
              <a:cxnSpLocks/>
              <a:stCxn id="79" idx="6"/>
              <a:endCxn id="82" idx="1"/>
            </p:cNvCxnSpPr>
            <p:nvPr/>
          </p:nvCxnSpPr>
          <p:spPr>
            <a:xfrm>
              <a:off x="7140655" y="3461866"/>
              <a:ext cx="1102474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DE197159-FBA1-EF60-1BB3-21C4C161C12B}"/>
              </a:ext>
            </a:extLst>
          </p:cNvPr>
          <p:cNvSpPr txBox="1"/>
          <p:nvPr/>
        </p:nvSpPr>
        <p:spPr>
          <a:xfrm>
            <a:off x="8243129" y="2853758"/>
            <a:ext cx="1312392" cy="270637"/>
          </a:xfrm>
          <a:prstGeom prst="rect">
            <a:avLst/>
          </a:prstGeom>
          <a:noFill/>
        </p:spPr>
        <p:txBody>
          <a:bodyPr wrap="none" lIns="72000" tIns="54000" rIns="72000" bIns="54000" rtlCol="0">
            <a:spAutoFit/>
          </a:bodyPr>
          <a:lstStyle/>
          <a:p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#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인과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 #</a:t>
            </a:r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능동적인전투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883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793F1-E0B9-0497-DBE5-88973BFF6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9EE3F03-7E54-4A07-B024-B745C126BE41}"/>
              </a:ext>
            </a:extLst>
          </p:cNvPr>
          <p:cNvSpPr txBox="1"/>
          <p:nvPr/>
        </p:nvSpPr>
        <p:spPr>
          <a:xfrm>
            <a:off x="1291470" y="98563"/>
            <a:ext cx="1012631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소개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F9C13798-10DB-7E34-F188-B53AD243DB45}"/>
              </a:ext>
            </a:extLst>
          </p:cNvPr>
          <p:cNvGrpSpPr/>
          <p:nvPr/>
        </p:nvGrpSpPr>
        <p:grpSpPr>
          <a:xfrm>
            <a:off x="7706886" y="982979"/>
            <a:ext cx="3708487" cy="4320000"/>
            <a:chOff x="6468254" y="982979"/>
            <a:chExt cx="3708487" cy="4320000"/>
          </a:xfrm>
        </p:grpSpPr>
        <p:pic>
          <p:nvPicPr>
            <p:cNvPr id="3" name="그림 2" descr="의류, 덮개, 의상 디자인, 인간의 얼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406B8D91-40B3-8B6F-D27A-A22981BB0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4"/>
            <a:stretch>
              <a:fillRect/>
            </a:stretch>
          </p:blipFill>
          <p:spPr>
            <a:xfrm>
              <a:off x="6746242" y="982979"/>
              <a:ext cx="1936161" cy="4320000"/>
            </a:xfrm>
            <a:prstGeom prst="rect">
              <a:avLst/>
            </a:prstGeom>
          </p:spPr>
        </p:pic>
        <p:pic>
          <p:nvPicPr>
            <p:cNvPr id="5" name="그림 4" descr="금속, 나선, 금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DFBCAAB3-577F-4FC5-C821-82E09CF2EB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35" t="4475" r="14303" b="3598"/>
            <a:stretch>
              <a:fillRect/>
            </a:stretch>
          </p:blipFill>
          <p:spPr>
            <a:xfrm>
              <a:off x="8816118" y="982980"/>
              <a:ext cx="842007" cy="970042"/>
            </a:xfrm>
            <a:prstGeom prst="rect">
              <a:avLst/>
            </a:prstGeom>
          </p:spPr>
        </p:pic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3DF30B5-D534-FE8E-B9D8-73A74B3CF2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7951" y="982979"/>
              <a:ext cx="0" cy="4320000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3ACEB37-3362-F1DC-C900-9D9A793558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92018" y="982980"/>
              <a:ext cx="3600672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DB3DDF2-36C6-A7D7-6109-8A159F2CAA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92018" y="5302979"/>
              <a:ext cx="1351502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4295B732-E149-825B-47A1-A98107B1E5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16118" y="1953022"/>
              <a:ext cx="1248267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D2F5952-7532-4D28-CA5A-C913DEFB6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45366" y="982980"/>
              <a:ext cx="0" cy="970042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FAD8F0-9294-2A32-7A6A-D130358C2B4D}"/>
                </a:ext>
              </a:extLst>
            </p:cNvPr>
            <p:cNvSpPr txBox="1"/>
            <p:nvPr/>
          </p:nvSpPr>
          <p:spPr>
            <a:xfrm>
              <a:off x="9713991" y="1345500"/>
              <a:ext cx="462750" cy="24500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rIns="18000" rtlCol="0">
              <a:spAutoFit/>
            </a:bodyPr>
            <a:lstStyle/>
            <a:p>
              <a:pPr latinLnBrk="0">
                <a:lnSpc>
                  <a:spcPct val="120000"/>
                </a:lnSpc>
              </a:pPr>
              <a:r>
                <a:rPr lang="ko-KR" altLang="en-US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약 </a:t>
              </a:r>
              <a:r>
                <a:rPr lang="en-US" altLang="ko-KR" sz="900" dirty="0"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40</a:t>
              </a:r>
              <a:r>
                <a:rPr lang="en-US" altLang="ko-KR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cm</a:t>
              </a:r>
              <a:endParaRPr lang="en-US" altLang="ko-KR" sz="9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EFA6AF-CB76-55A9-F6B6-F17F420CDCC1}"/>
                </a:ext>
              </a:extLst>
            </p:cNvPr>
            <p:cNvSpPr txBox="1"/>
            <p:nvPr/>
          </p:nvSpPr>
          <p:spPr>
            <a:xfrm>
              <a:off x="6468254" y="3020478"/>
              <a:ext cx="379394" cy="24500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rIns="18000" rtlCol="0">
              <a:spAutoFit/>
            </a:bodyPr>
            <a:lstStyle/>
            <a:p>
              <a:pPr latinLnBrk="0">
                <a:lnSpc>
                  <a:spcPct val="120000"/>
                </a:lnSpc>
              </a:pPr>
              <a:r>
                <a:rPr lang="en-US" altLang="ko-KR" sz="900" dirty="0"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176</a:t>
              </a:r>
              <a:r>
                <a:rPr lang="en-US" altLang="ko-KR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cm</a:t>
              </a:r>
              <a:endParaRPr lang="en-US" altLang="ko-KR" sz="9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aphicFrame>
        <p:nvGraphicFramePr>
          <p:cNvPr id="113" name="표 112">
            <a:extLst>
              <a:ext uri="{FF2B5EF4-FFF2-40B4-BE49-F238E27FC236}">
                <a16:creationId xmlns:a16="http://schemas.microsoft.com/office/drawing/2014/main" id="{4C5BA879-1EB6-6687-9BFF-17D214122642}"/>
              </a:ext>
            </a:extLst>
          </p:cNvPr>
          <p:cNvGraphicFramePr>
            <a:graphicFrameLocks noGrp="1"/>
          </p:cNvGraphicFramePr>
          <p:nvPr/>
        </p:nvGraphicFramePr>
        <p:xfrm>
          <a:off x="442913" y="975095"/>
          <a:ext cx="6811327" cy="4470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967">
                  <a:extLst>
                    <a:ext uri="{9D8B030D-6E8A-4147-A177-3AD203B41FA5}">
                      <a16:colId xmlns:a16="http://schemas.microsoft.com/office/drawing/2014/main" val="1784549110"/>
                    </a:ext>
                  </a:extLst>
                </a:gridCol>
                <a:gridCol w="5801360">
                  <a:extLst>
                    <a:ext uri="{9D8B030D-6E8A-4147-A177-3AD203B41FA5}">
                      <a16:colId xmlns:a16="http://schemas.microsoft.com/office/drawing/2014/main" val="1689322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클래스명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현자 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(Sage)</a:t>
                      </a:r>
                      <a:endParaRPr lang="ko-KR" altLang="en-US" sz="9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523113"/>
                  </a:ext>
                </a:extLst>
              </a:tr>
              <a:tr h="3708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무기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</a:pP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(Astrolabe)</a:t>
                      </a:r>
                      <a:endParaRPr lang="en-US" altLang="ko-KR" sz="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752510"/>
                  </a:ext>
                </a:extLst>
              </a:tr>
              <a:tr h="3864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중심부의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‘</a:t>
                      </a: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’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과 외곽의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‘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고리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’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로 구성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평화 상태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성반과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고리가 평평하게 맞물려 있음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전투 상태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고리가 분리되어 캐릭터의 손목에 걸려 있음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양 손에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개씩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총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개의 고리로 분리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553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전투 자원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인과 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총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400(4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칸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 / 100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의 수치를 채울 때 마다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칸 씩 활성화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획득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공격 적중 시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단위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수치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 </a:t>
                      </a: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소모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스킬 사용 시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단위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: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칸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적과의 거리가 멀어지거나 전투에서 이탈하거나 일정 시간 내에 공격을 적중하지 못하면 인과 소멸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75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주력 스탯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63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전투 스타일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20000"/>
                        </a:lnSpc>
                      </a:pP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고리를 통해 스킬의 시전을 보조하고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인과의 전략적 활용으로 공격의 템포를 조절하는 근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중거리 마법사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306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소개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현자는 원리와 법칙을 파악하여 최소한의 움직임으로 최대의 결과를 만들어 내는 효율을 추구합니다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 </a:t>
                      </a:r>
                    </a:p>
                    <a:p>
                      <a:pPr algn="l" latinLnBrk="0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그들의 모든 기술은 인과에서 비롯되며 전장에서의 행위에 따라 쌓이는 인과는 행동을 멈추면 빠르게 소멸됩니다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 </a:t>
                      </a:r>
                    </a:p>
                    <a:p>
                      <a:pPr algn="l" latinLnBrk="0">
                        <a:lnSpc>
                          <a:spcPct val="120000"/>
                        </a:lnSpc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 험난한 과정을 흔들림 없이 해낸 현자들은 전장의 위기를 극복하는 지침이 됩니다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  <a:endParaRPr lang="en-US" altLang="ko-KR" sz="900" dirty="0">
                        <a:solidFill>
                          <a:schemeClr val="tx1"/>
                        </a:solidFill>
                        <a:effectLst/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617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장점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스킬의 선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후 딜레이가 빨라 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532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단점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낮은 방어 능력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높은 운용 난이도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marL="171450" indent="-171450" algn="l" latinLnBrk="1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거리 유지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986118"/>
                  </a:ext>
                </a:extLst>
              </a:tr>
            </a:tbl>
          </a:graphicData>
        </a:graphic>
      </p:graphicFrame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0D88D388-B692-571B-03D3-8F681F0668F1}"/>
              </a:ext>
            </a:extLst>
          </p:cNvPr>
          <p:cNvSpPr/>
          <p:nvPr/>
        </p:nvSpPr>
        <p:spPr>
          <a:xfrm>
            <a:off x="442913" y="441325"/>
            <a:ext cx="11306175" cy="6156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348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의상 디자인, 덮개, 의류, 인간의 얼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3520C9-FA19-6F5E-99E7-9470250C5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559" y="481957"/>
            <a:ext cx="3395538" cy="58285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AD5D99-5C95-CC20-365D-361622E52225}"/>
              </a:ext>
            </a:extLst>
          </p:cNvPr>
          <p:cNvSpPr txBox="1"/>
          <p:nvPr/>
        </p:nvSpPr>
        <p:spPr>
          <a:xfrm>
            <a:off x="6140519" y="1461246"/>
            <a:ext cx="4286205" cy="1477328"/>
          </a:xfrm>
          <a:prstGeom prst="rect">
            <a:avLst/>
          </a:prstGeom>
          <a:noFill/>
        </p:spPr>
        <p:txBody>
          <a:bodyPr wrap="square" lIns="18000" rIns="18000" rtlCol="0">
            <a:spAutoFit/>
          </a:bodyPr>
          <a:lstStyle/>
          <a:p>
            <a:pPr latinLnBrk="0"/>
            <a:r>
              <a:rPr lang="ko-KR" altLang="en-US" sz="1000" dirty="0">
                <a:solidFill>
                  <a:srgbClr val="D4CFC5"/>
                </a:solidFill>
                <a:effectLst/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현자는 원리와 법칙을 파악하여 최소한의 움직임으로 최대의 결과를 만들어 내는 효율을 추구합니다</a:t>
            </a:r>
            <a:r>
              <a:rPr lang="en-US" altLang="ko-KR" sz="1000" dirty="0">
                <a:solidFill>
                  <a:srgbClr val="D4CFC5"/>
                </a:solidFill>
                <a:effectLst/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. </a:t>
            </a:r>
          </a:p>
          <a:p>
            <a:pPr latinLnBrk="0"/>
            <a:endParaRPr lang="en-US" altLang="ko-KR" sz="1000" dirty="0">
              <a:solidFill>
                <a:srgbClr val="D4CFC5"/>
              </a:solidFill>
              <a:effectLst/>
              <a:latin typeface="빛의 계승자 Regular" panose="020B0600000101010101" pitchFamily="50" charset="-127"/>
              <a:ea typeface="빛의 계승자 Regular" panose="020B0600000101010101" pitchFamily="50" charset="-127"/>
              <a:cs typeface="Pretendard Medium" panose="02000603000000020004" pitchFamily="2" charset="-127"/>
            </a:endParaRPr>
          </a:p>
          <a:p>
            <a:pPr latinLnBrk="0"/>
            <a:r>
              <a:rPr lang="ko-KR" altLang="en-US" sz="1000" dirty="0">
                <a:solidFill>
                  <a:srgbClr val="D4CFC5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그들의 모든 기술은 인과에서 비롯되며 전장에서의 행위에 따라 쌓이는 인과는 행동을 멈추면 빠르게 소멸됩니다</a:t>
            </a:r>
            <a:r>
              <a:rPr lang="en-US" altLang="ko-KR" sz="1000" dirty="0">
                <a:solidFill>
                  <a:srgbClr val="D4CFC5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.</a:t>
            </a:r>
          </a:p>
          <a:p>
            <a:pPr latinLnBrk="0"/>
            <a:endParaRPr lang="en-US" altLang="ko-KR" sz="1000" dirty="0">
              <a:solidFill>
                <a:srgbClr val="D4CFC5"/>
              </a:solidFill>
              <a:latin typeface="빛의 계승자 Regular" panose="020B0600000101010101" pitchFamily="50" charset="-127"/>
              <a:ea typeface="빛의 계승자 Regular" panose="020B0600000101010101" pitchFamily="50" charset="-127"/>
              <a:cs typeface="Pretendard Medium" panose="02000603000000020004" pitchFamily="2" charset="-127"/>
            </a:endParaRPr>
          </a:p>
          <a:p>
            <a:pPr latinLnBrk="0"/>
            <a:r>
              <a:rPr lang="ko-KR" altLang="en-US" sz="1000" dirty="0">
                <a:solidFill>
                  <a:srgbClr val="D4CFC5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이 험난한 과정을 흔들림 없이 해낸 현자들은 전장의 위기를 극복하는 지침이 됩니다</a:t>
            </a:r>
            <a:r>
              <a:rPr lang="en-US" altLang="ko-KR" sz="1000" dirty="0">
                <a:solidFill>
                  <a:srgbClr val="D4CFC5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  <a:cs typeface="Pretendard Medium" panose="02000603000000020004" pitchFamily="2" charset="-127"/>
              </a:rPr>
              <a:t>.</a:t>
            </a:r>
            <a:endParaRPr lang="en-US" altLang="ko-KR" sz="1000" dirty="0">
              <a:solidFill>
                <a:srgbClr val="D4CFC5"/>
              </a:solidFill>
              <a:effectLst/>
              <a:latin typeface="빛의 계승자 Regular" panose="020B0600000101010101" pitchFamily="50" charset="-127"/>
              <a:ea typeface="빛의 계승자 Regular" panose="020B0600000101010101" pitchFamily="50" charset="-127"/>
              <a:cs typeface="Pretendard Medium" panose="02000603000000020004" pitchFamily="2" charset="-127"/>
            </a:endParaRPr>
          </a:p>
          <a:p>
            <a:pPr latinLnBrk="0"/>
            <a:endParaRPr lang="en-US" altLang="ko-KR" sz="1000" dirty="0">
              <a:solidFill>
                <a:srgbClr val="D4CFC5"/>
              </a:solidFill>
              <a:effectLst/>
              <a:latin typeface="빛의 계승자 Regular" panose="020B0600000101010101" pitchFamily="50" charset="-127"/>
              <a:ea typeface="빛의 계승자 Regular" panose="020B0600000101010101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4A248A-4797-19E8-0DDA-A73FFE0A3696}"/>
              </a:ext>
            </a:extLst>
          </p:cNvPr>
          <p:cNvSpPr txBox="1"/>
          <p:nvPr/>
        </p:nvSpPr>
        <p:spPr>
          <a:xfrm>
            <a:off x="6140519" y="819499"/>
            <a:ext cx="546106" cy="400110"/>
          </a:xfrm>
          <a:prstGeom prst="rect">
            <a:avLst/>
          </a:prstGeom>
          <a:noFill/>
        </p:spPr>
        <p:txBody>
          <a:bodyPr wrap="none" lIns="18000" rIns="18000" rtlCol="0">
            <a:spAutoFit/>
          </a:bodyPr>
          <a:lstStyle/>
          <a:p>
            <a:r>
              <a:rPr lang="ko-KR" altLang="en-US" sz="2000" dirty="0">
                <a:solidFill>
                  <a:srgbClr val="D4CFC5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현자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9505498-3D6C-6BDD-D097-A63C598092AD}"/>
              </a:ext>
            </a:extLst>
          </p:cNvPr>
          <p:cNvCxnSpPr>
            <a:cxnSpLocks/>
          </p:cNvCxnSpPr>
          <p:nvPr/>
        </p:nvCxnSpPr>
        <p:spPr>
          <a:xfrm>
            <a:off x="6140519" y="1306189"/>
            <a:ext cx="4286205" cy="0"/>
          </a:xfrm>
          <a:prstGeom prst="line">
            <a:avLst/>
          </a:prstGeom>
          <a:ln w="12700" cap="rnd">
            <a:solidFill>
              <a:srgbClr val="D4CFC5">
                <a:alpha val="39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333F113-745B-F3DC-9179-B192AD79DB72}"/>
              </a:ext>
            </a:extLst>
          </p:cNvPr>
          <p:cNvSpPr txBox="1"/>
          <p:nvPr/>
        </p:nvSpPr>
        <p:spPr>
          <a:xfrm>
            <a:off x="7944377" y="3366543"/>
            <a:ext cx="685568" cy="276999"/>
          </a:xfrm>
          <a:prstGeom prst="rect">
            <a:avLst/>
          </a:prstGeom>
          <a:noFill/>
        </p:spPr>
        <p:txBody>
          <a:bodyPr wrap="none" lIns="18000" rIns="18000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rgbClr val="D4CFC5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ko-KR" altLang="en-US" sz="1200" dirty="0"/>
              <a:t>무기 타입</a:t>
            </a:r>
            <a:endParaRPr lang="en-US" altLang="ko-KR" sz="1200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F63FE44-91D1-7154-8C51-C215111B80E9}"/>
              </a:ext>
            </a:extLst>
          </p:cNvPr>
          <p:cNvGrpSpPr/>
          <p:nvPr/>
        </p:nvGrpSpPr>
        <p:grpSpPr>
          <a:xfrm>
            <a:off x="7624761" y="3769274"/>
            <a:ext cx="1324800" cy="2203704"/>
            <a:chOff x="6843948" y="4221480"/>
            <a:chExt cx="1324800" cy="2203704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42C2C66-E1E6-A1BA-C135-DACCB6F33138}"/>
                </a:ext>
              </a:extLst>
            </p:cNvPr>
            <p:cNvSpPr/>
            <p:nvPr/>
          </p:nvSpPr>
          <p:spPr>
            <a:xfrm>
              <a:off x="6851028" y="4221480"/>
              <a:ext cx="1310640" cy="2133600"/>
            </a:xfrm>
            <a:prstGeom prst="rect">
              <a:avLst/>
            </a:prstGeom>
            <a:gradFill flip="none" rotWithShape="1">
              <a:gsLst>
                <a:gs pos="0">
                  <a:srgbClr val="545243">
                    <a:lumMod val="99000"/>
                  </a:srgbClr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2700">
              <a:solidFill>
                <a:srgbClr val="616052">
                  <a:alpha val="24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FE76C38-DE0F-1A94-1578-7ABE173059FC}"/>
                </a:ext>
              </a:extLst>
            </p:cNvPr>
            <p:cNvSpPr/>
            <p:nvPr/>
          </p:nvSpPr>
          <p:spPr>
            <a:xfrm>
              <a:off x="6908927" y="4278629"/>
              <a:ext cx="1194842" cy="1950719"/>
            </a:xfrm>
            <a:prstGeom prst="rect">
              <a:avLst/>
            </a:prstGeom>
            <a:gradFill flip="none" rotWithShape="1">
              <a:gsLst>
                <a:gs pos="0">
                  <a:srgbClr val="545243"/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9050">
              <a:solidFill>
                <a:srgbClr val="61605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ADC3F3C-CEEE-A8C4-AB63-B2637D73C3A1}"/>
                </a:ext>
              </a:extLst>
            </p:cNvPr>
            <p:cNvSpPr/>
            <p:nvPr/>
          </p:nvSpPr>
          <p:spPr>
            <a:xfrm>
              <a:off x="6843948" y="4221480"/>
              <a:ext cx="1324800" cy="2203704"/>
            </a:xfrm>
            <a:prstGeom prst="rect">
              <a:avLst/>
            </a:prstGeom>
            <a:gradFill flip="none" rotWithShape="1">
              <a:gsLst>
                <a:gs pos="0">
                  <a:srgbClr val="443B3A"/>
                </a:gs>
                <a:gs pos="10000">
                  <a:srgbClr val="443B3A"/>
                </a:gs>
                <a:gs pos="21000">
                  <a:srgbClr val="443B3A"/>
                </a:gs>
                <a:gs pos="100000">
                  <a:srgbClr val="545243">
                    <a:alpha val="0"/>
                  </a:srgbClr>
                </a:gs>
              </a:gsLst>
              <a:lin ang="162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5F1A42B-E79A-16F9-C48E-B1C57B02FF2A}"/>
              </a:ext>
            </a:extLst>
          </p:cNvPr>
          <p:cNvGrpSpPr/>
          <p:nvPr/>
        </p:nvGrpSpPr>
        <p:grpSpPr>
          <a:xfrm>
            <a:off x="9109004" y="3769274"/>
            <a:ext cx="1324800" cy="2203704"/>
            <a:chOff x="8273106" y="4221480"/>
            <a:chExt cx="1324800" cy="220370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05F661BC-6C05-1FA3-3484-70A547910FD4}"/>
                </a:ext>
              </a:extLst>
            </p:cNvPr>
            <p:cNvSpPr/>
            <p:nvPr/>
          </p:nvSpPr>
          <p:spPr>
            <a:xfrm>
              <a:off x="8280186" y="4221480"/>
              <a:ext cx="1310640" cy="2133600"/>
            </a:xfrm>
            <a:prstGeom prst="rect">
              <a:avLst/>
            </a:prstGeom>
            <a:gradFill flip="none" rotWithShape="1">
              <a:gsLst>
                <a:gs pos="0">
                  <a:srgbClr val="545243">
                    <a:lumMod val="99000"/>
                  </a:srgbClr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2700">
              <a:solidFill>
                <a:srgbClr val="616052">
                  <a:alpha val="24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DA5655F-51EB-BDD9-17F2-C5F862825958}"/>
                </a:ext>
              </a:extLst>
            </p:cNvPr>
            <p:cNvSpPr/>
            <p:nvPr/>
          </p:nvSpPr>
          <p:spPr>
            <a:xfrm>
              <a:off x="8338085" y="4278629"/>
              <a:ext cx="1194842" cy="1950719"/>
            </a:xfrm>
            <a:prstGeom prst="rect">
              <a:avLst/>
            </a:prstGeom>
            <a:gradFill flip="none" rotWithShape="1">
              <a:gsLst>
                <a:gs pos="0">
                  <a:srgbClr val="545243"/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9050">
              <a:solidFill>
                <a:srgbClr val="61605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E1C2AB2-2C1A-FBCB-C567-30C3B86C20AF}"/>
                </a:ext>
              </a:extLst>
            </p:cNvPr>
            <p:cNvSpPr/>
            <p:nvPr/>
          </p:nvSpPr>
          <p:spPr>
            <a:xfrm>
              <a:off x="8273106" y="4221480"/>
              <a:ext cx="1324800" cy="2203704"/>
            </a:xfrm>
            <a:prstGeom prst="rect">
              <a:avLst/>
            </a:prstGeom>
            <a:gradFill flip="none" rotWithShape="1">
              <a:gsLst>
                <a:gs pos="0">
                  <a:srgbClr val="443B3A"/>
                </a:gs>
                <a:gs pos="10000">
                  <a:srgbClr val="443B3A"/>
                </a:gs>
                <a:gs pos="21000">
                  <a:srgbClr val="443B3A"/>
                </a:gs>
                <a:gs pos="100000">
                  <a:srgbClr val="545243">
                    <a:alpha val="0"/>
                  </a:srgbClr>
                </a:gs>
              </a:gsLst>
              <a:lin ang="162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392571C-B414-DFDD-7FE0-334C3AEBBFCC}"/>
              </a:ext>
            </a:extLst>
          </p:cNvPr>
          <p:cNvGrpSpPr/>
          <p:nvPr/>
        </p:nvGrpSpPr>
        <p:grpSpPr>
          <a:xfrm>
            <a:off x="6140519" y="3769274"/>
            <a:ext cx="1324800" cy="2203704"/>
            <a:chOff x="5437200" y="4221480"/>
            <a:chExt cx="1324800" cy="2203704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7FAC04C4-ED3C-EC0D-57AE-9D300A0D8DFF}"/>
                </a:ext>
              </a:extLst>
            </p:cNvPr>
            <p:cNvSpPr/>
            <p:nvPr/>
          </p:nvSpPr>
          <p:spPr>
            <a:xfrm>
              <a:off x="5444280" y="4221480"/>
              <a:ext cx="1310640" cy="2133600"/>
            </a:xfrm>
            <a:prstGeom prst="rect">
              <a:avLst/>
            </a:prstGeom>
            <a:gradFill flip="none" rotWithShape="1">
              <a:gsLst>
                <a:gs pos="0">
                  <a:srgbClr val="545243">
                    <a:lumMod val="99000"/>
                  </a:srgbClr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2700">
              <a:solidFill>
                <a:srgbClr val="616052">
                  <a:alpha val="24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1B63459-2BF6-22FA-EDA1-D2EBA9ECAB4E}"/>
                </a:ext>
              </a:extLst>
            </p:cNvPr>
            <p:cNvSpPr/>
            <p:nvPr/>
          </p:nvSpPr>
          <p:spPr>
            <a:xfrm>
              <a:off x="5502179" y="4278629"/>
              <a:ext cx="1194842" cy="1950719"/>
            </a:xfrm>
            <a:prstGeom prst="rect">
              <a:avLst/>
            </a:prstGeom>
            <a:gradFill flip="none" rotWithShape="1">
              <a:gsLst>
                <a:gs pos="0">
                  <a:srgbClr val="545243"/>
                </a:gs>
                <a:gs pos="74000">
                  <a:srgbClr val="545243"/>
                </a:gs>
                <a:gs pos="83000">
                  <a:srgbClr val="545243">
                    <a:alpha val="40000"/>
                  </a:srgbClr>
                </a:gs>
                <a:gs pos="100000">
                  <a:srgbClr val="545243">
                    <a:alpha val="0"/>
                  </a:srgbClr>
                </a:gs>
              </a:gsLst>
              <a:lin ang="5400000" scaled="1"/>
              <a:tileRect/>
            </a:gradFill>
            <a:ln w="19050">
              <a:solidFill>
                <a:srgbClr val="61605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AD76851-DA6C-6863-358A-895D6EB07E70}"/>
                </a:ext>
              </a:extLst>
            </p:cNvPr>
            <p:cNvSpPr/>
            <p:nvPr/>
          </p:nvSpPr>
          <p:spPr>
            <a:xfrm>
              <a:off x="5437200" y="4221480"/>
              <a:ext cx="1324800" cy="2203704"/>
            </a:xfrm>
            <a:prstGeom prst="rect">
              <a:avLst/>
            </a:prstGeom>
            <a:gradFill flip="none" rotWithShape="1">
              <a:gsLst>
                <a:gs pos="0">
                  <a:srgbClr val="443B3A"/>
                </a:gs>
                <a:gs pos="10000">
                  <a:srgbClr val="443B3A"/>
                </a:gs>
                <a:gs pos="21000">
                  <a:srgbClr val="443B3A"/>
                </a:gs>
                <a:gs pos="100000">
                  <a:srgbClr val="545243">
                    <a:alpha val="0"/>
                  </a:srgbClr>
                </a:gs>
              </a:gsLst>
              <a:lin ang="162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타원 35">
            <a:extLst>
              <a:ext uri="{FF2B5EF4-FFF2-40B4-BE49-F238E27FC236}">
                <a16:creationId xmlns:a16="http://schemas.microsoft.com/office/drawing/2014/main" id="{6F9D368D-75A5-C7F4-2861-D1D0F7FF30D7}"/>
              </a:ext>
            </a:extLst>
          </p:cNvPr>
          <p:cNvSpPr/>
          <p:nvPr/>
        </p:nvSpPr>
        <p:spPr>
          <a:xfrm>
            <a:off x="6449892" y="4200817"/>
            <a:ext cx="706055" cy="706055"/>
          </a:xfrm>
          <a:prstGeom prst="ellipse">
            <a:avLst/>
          </a:prstGeom>
          <a:ln w="19050">
            <a:solidFill>
              <a:srgbClr val="616052"/>
            </a:solidFill>
          </a:ln>
          <a:effectLst>
            <a:glow rad="12700">
              <a:schemeClr val="tx1"/>
            </a:glo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8C5F6-2289-7802-1CCA-E1D0B84925FA}"/>
              </a:ext>
            </a:extLst>
          </p:cNvPr>
          <p:cNvSpPr txBox="1"/>
          <p:nvPr/>
        </p:nvSpPr>
        <p:spPr>
          <a:xfrm>
            <a:off x="6651694" y="5215049"/>
            <a:ext cx="302450" cy="253916"/>
          </a:xfrm>
          <a:prstGeom prst="rect">
            <a:avLst/>
          </a:prstGeom>
          <a:noFill/>
        </p:spPr>
        <p:txBody>
          <a:bodyPr wrap="none" lIns="18000" rIns="18000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rgbClr val="D4CFC5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pPr algn="ctr"/>
            <a:r>
              <a:rPr lang="ko-KR" altLang="en-US" sz="1050" dirty="0" err="1"/>
              <a:t>성반</a:t>
            </a:r>
            <a:endParaRPr lang="en-US" altLang="ko-KR" sz="105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9ED7D4C-830D-2AEF-1F6B-AD011E92FF27}"/>
              </a:ext>
            </a:extLst>
          </p:cNvPr>
          <p:cNvSpPr txBox="1"/>
          <p:nvPr/>
        </p:nvSpPr>
        <p:spPr>
          <a:xfrm>
            <a:off x="7934760" y="5215049"/>
            <a:ext cx="704804" cy="230832"/>
          </a:xfrm>
          <a:prstGeom prst="rect">
            <a:avLst/>
          </a:prstGeom>
          <a:noFill/>
        </p:spPr>
        <p:txBody>
          <a:bodyPr wrap="none" lIns="18000" rIns="18000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rgbClr val="D4CFC5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pPr algn="ctr"/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현자 무기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2)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9E4210F-1451-8C46-9F05-43CB87A56955}"/>
              </a:ext>
            </a:extLst>
          </p:cNvPr>
          <p:cNvSpPr txBox="1"/>
          <p:nvPr/>
        </p:nvSpPr>
        <p:spPr>
          <a:xfrm>
            <a:off x="9419002" y="5215049"/>
            <a:ext cx="704804" cy="230832"/>
          </a:xfrm>
          <a:prstGeom prst="rect">
            <a:avLst/>
          </a:prstGeom>
          <a:noFill/>
        </p:spPr>
        <p:txBody>
          <a:bodyPr wrap="none" lIns="18000" rIns="18000" rtlCol="0">
            <a:spAutoFit/>
          </a:bodyPr>
          <a:lstStyle>
            <a:defPPr>
              <a:defRPr lang="ko-KR"/>
            </a:defPPr>
            <a:lvl1pPr>
              <a:defRPr sz="2000">
                <a:solidFill>
                  <a:srgbClr val="D4CFC5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pPr algn="ctr"/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</a:rPr>
              <a:t>현자 무기 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</a:rPr>
              <a:t>2)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18664B56-F3D2-D323-AB0C-EF9FFCD1CFC6}"/>
              </a:ext>
            </a:extLst>
          </p:cNvPr>
          <p:cNvSpPr/>
          <p:nvPr/>
        </p:nvSpPr>
        <p:spPr>
          <a:xfrm>
            <a:off x="7934134" y="4200817"/>
            <a:ext cx="706055" cy="706055"/>
          </a:xfrm>
          <a:prstGeom prst="ellipse">
            <a:avLst/>
          </a:prstGeom>
          <a:ln w="19050">
            <a:solidFill>
              <a:srgbClr val="616052"/>
            </a:solidFill>
          </a:ln>
          <a:effectLst>
            <a:glow rad="12700">
              <a:schemeClr val="tx1"/>
            </a:glo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2AB7E4F-0F6E-BB98-58A1-12949D23229E}"/>
              </a:ext>
            </a:extLst>
          </p:cNvPr>
          <p:cNvSpPr/>
          <p:nvPr/>
        </p:nvSpPr>
        <p:spPr>
          <a:xfrm>
            <a:off x="9418377" y="4200817"/>
            <a:ext cx="706055" cy="706055"/>
          </a:xfrm>
          <a:prstGeom prst="ellipse">
            <a:avLst/>
          </a:prstGeom>
          <a:ln w="19050">
            <a:solidFill>
              <a:srgbClr val="616052"/>
            </a:solidFill>
          </a:ln>
          <a:effectLst>
            <a:glow rad="12700">
              <a:schemeClr val="tx1"/>
            </a:glo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B9E9381B-7734-0E48-CCDF-11F888EB407A}"/>
              </a:ext>
            </a:extLst>
          </p:cNvPr>
          <p:cNvGrpSpPr/>
          <p:nvPr/>
        </p:nvGrpSpPr>
        <p:grpSpPr>
          <a:xfrm>
            <a:off x="6381282" y="4134510"/>
            <a:ext cx="838667" cy="838667"/>
            <a:chOff x="5173980" y="4061460"/>
            <a:chExt cx="1076960" cy="1076960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8A958DD5-EE1D-8EC4-9017-F787531A0E48}"/>
                </a:ext>
              </a:extLst>
            </p:cNvPr>
            <p:cNvSpPr/>
            <p:nvPr/>
          </p:nvSpPr>
          <p:spPr>
            <a:xfrm>
              <a:off x="5582920" y="4470400"/>
              <a:ext cx="259080" cy="2590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2" name="그림 61" descr="원, 예술, 상징, 디자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A9CC71E-18BC-8CA2-4828-09881411F1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1" t="5451" r="6152" b="6631"/>
            <a:stretch>
              <a:fillRect/>
            </a:stretch>
          </p:blipFill>
          <p:spPr>
            <a:xfrm>
              <a:off x="5173980" y="4061460"/>
              <a:ext cx="1076960" cy="1076960"/>
            </a:xfrm>
            <a:prstGeom prst="rect">
              <a:avLst/>
            </a:prstGeom>
            <a:effectLst>
              <a:innerShdw blurRad="114300">
                <a:prstClr val="black">
                  <a:alpha val="39000"/>
                </a:prstClr>
              </a:innerShdw>
            </a:effectLst>
          </p:spPr>
        </p:pic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E7BF43CC-C509-560C-06EB-9242F277A6F0}"/>
              </a:ext>
            </a:extLst>
          </p:cNvPr>
          <p:cNvSpPr/>
          <p:nvPr/>
        </p:nvSpPr>
        <p:spPr>
          <a:xfrm>
            <a:off x="5111262" y="-2766646"/>
            <a:ext cx="914400" cy="914400"/>
          </a:xfrm>
          <a:prstGeom prst="rect">
            <a:avLst/>
          </a:prstGeom>
          <a:solidFill>
            <a:srgbClr val="BCB88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465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57AA8F1-0B01-7D45-FB25-A736D30EE34A}"/>
              </a:ext>
            </a:extLst>
          </p:cNvPr>
          <p:cNvSpPr/>
          <p:nvPr/>
        </p:nvSpPr>
        <p:spPr>
          <a:xfrm>
            <a:off x="0" y="0"/>
            <a:ext cx="5575886" cy="6858000"/>
          </a:xfrm>
          <a:prstGeom prst="rect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EB77A3-4EFF-31BB-1D55-2F8FCC271B5C}"/>
              </a:ext>
            </a:extLst>
          </p:cNvPr>
          <p:cNvSpPr txBox="1"/>
          <p:nvPr/>
        </p:nvSpPr>
        <p:spPr>
          <a:xfrm>
            <a:off x="1808508" y="760619"/>
            <a:ext cx="1958870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SemiBold" panose="02000703000000020004" pitchFamily="2" charset="-127"/>
              </a:rPr>
              <a:t>INDEX</a:t>
            </a:r>
            <a:endParaRPr lang="ko-KR" altLang="en-US" sz="4000" spc="300" dirty="0">
              <a:solidFill>
                <a:schemeClr val="bg1"/>
              </a:solidFill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SemiBold" panose="020007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BBB087-A813-E9A2-2F49-D1743E8E2EAC}"/>
              </a:ext>
            </a:extLst>
          </p:cNvPr>
          <p:cNvSpPr txBox="1"/>
          <p:nvPr/>
        </p:nvSpPr>
        <p:spPr>
          <a:xfrm>
            <a:off x="6764220" y="1135571"/>
            <a:ext cx="601127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01. </a:t>
            </a:r>
            <a:r>
              <a:rPr lang="ko-KR" altLang="en-US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개요</a:t>
            </a:r>
            <a:endParaRPr lang="en-US" altLang="ko-KR" sz="14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81E2B3-9D06-D954-2F3F-C5ED3C72A9ED}"/>
              </a:ext>
            </a:extLst>
          </p:cNvPr>
          <p:cNvSpPr txBox="1"/>
          <p:nvPr/>
        </p:nvSpPr>
        <p:spPr>
          <a:xfrm>
            <a:off x="6764220" y="1412570"/>
            <a:ext cx="110032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기획 의도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소개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40437F-DE69-08E4-43FE-82BF17CA1753}"/>
              </a:ext>
            </a:extLst>
          </p:cNvPr>
          <p:cNvSpPr txBox="1"/>
          <p:nvPr/>
        </p:nvSpPr>
        <p:spPr>
          <a:xfrm>
            <a:off x="6764220" y="2408034"/>
            <a:ext cx="981038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02. </a:t>
            </a:r>
            <a:r>
              <a:rPr lang="ko-KR" altLang="en-US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기본 액션</a:t>
            </a:r>
            <a:endParaRPr lang="en-US" altLang="ko-KR" sz="14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1248249-2FA5-E8A0-69B3-D597471EB199}"/>
              </a:ext>
            </a:extLst>
          </p:cNvPr>
          <p:cNvSpPr txBox="1"/>
          <p:nvPr/>
        </p:nvSpPr>
        <p:spPr>
          <a:xfrm>
            <a:off x="6764220" y="2685033"/>
            <a:ext cx="66270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평타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회피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C793AB3-A7BB-282E-D73F-55F89FB422A8}"/>
              </a:ext>
            </a:extLst>
          </p:cNvPr>
          <p:cNvSpPr txBox="1"/>
          <p:nvPr/>
        </p:nvSpPr>
        <p:spPr>
          <a:xfrm>
            <a:off x="6764220" y="4012839"/>
            <a:ext cx="1142942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03. </a:t>
            </a:r>
            <a:r>
              <a:rPr lang="ko-KR" altLang="en-US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액티브 스킬</a:t>
            </a:r>
            <a:endParaRPr lang="en-US" altLang="ko-KR" sz="14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4EC729B-1018-809A-A1CA-1E4017403844}"/>
              </a:ext>
            </a:extLst>
          </p:cNvPr>
          <p:cNvSpPr txBox="1"/>
          <p:nvPr/>
        </p:nvSpPr>
        <p:spPr>
          <a:xfrm>
            <a:off x="6764220" y="4289838"/>
            <a:ext cx="66270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평타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회피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9F5C7F-ED05-C932-9421-44B7E08F6CC9}"/>
              </a:ext>
            </a:extLst>
          </p:cNvPr>
          <p:cNvSpPr txBox="1"/>
          <p:nvPr/>
        </p:nvSpPr>
        <p:spPr>
          <a:xfrm>
            <a:off x="6764220" y="5116026"/>
            <a:ext cx="989053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04. </a:t>
            </a:r>
            <a:r>
              <a:rPr lang="ko-KR" altLang="en-US" sz="1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기대 효과</a:t>
            </a:r>
            <a:endParaRPr lang="en-US" altLang="ko-KR" sz="14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F2DECB-D238-0104-5C9A-C2C1F71B4301}"/>
              </a:ext>
            </a:extLst>
          </p:cNvPr>
          <p:cNvSpPr txBox="1"/>
          <p:nvPr/>
        </p:nvSpPr>
        <p:spPr>
          <a:xfrm>
            <a:off x="6764220" y="5393025"/>
            <a:ext cx="3261177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추후 업데이트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인과를 사용하는 클래스 추가 등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무기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스왑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</a:t>
            </a:r>
          </a:p>
        </p:txBody>
      </p:sp>
      <p:sp>
        <p:nvSpPr>
          <p:cNvPr id="28" name="다이아몬드 27">
            <a:extLst>
              <a:ext uri="{FF2B5EF4-FFF2-40B4-BE49-F238E27FC236}">
                <a16:creationId xmlns:a16="http://schemas.microsoft.com/office/drawing/2014/main" id="{5B730A5C-7C67-48FD-642E-56000CBE87FC}"/>
              </a:ext>
            </a:extLst>
          </p:cNvPr>
          <p:cNvSpPr/>
          <p:nvPr/>
        </p:nvSpPr>
        <p:spPr>
          <a:xfrm>
            <a:off x="6445891" y="1255259"/>
            <a:ext cx="68400" cy="68400"/>
          </a:xfrm>
          <a:prstGeom prst="diamond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다이아몬드 28">
            <a:extLst>
              <a:ext uri="{FF2B5EF4-FFF2-40B4-BE49-F238E27FC236}">
                <a16:creationId xmlns:a16="http://schemas.microsoft.com/office/drawing/2014/main" id="{275C43EA-7C33-BC23-E784-CF9A2410B21E}"/>
              </a:ext>
            </a:extLst>
          </p:cNvPr>
          <p:cNvSpPr/>
          <p:nvPr/>
        </p:nvSpPr>
        <p:spPr>
          <a:xfrm>
            <a:off x="6445891" y="3024858"/>
            <a:ext cx="68400" cy="68400"/>
          </a:xfrm>
          <a:prstGeom prst="diamond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845DA30E-6598-DAC0-23BA-692D7B94EB1B}"/>
              </a:ext>
            </a:extLst>
          </p:cNvPr>
          <p:cNvSpPr/>
          <p:nvPr/>
        </p:nvSpPr>
        <p:spPr>
          <a:xfrm>
            <a:off x="6445891" y="4914145"/>
            <a:ext cx="68400" cy="68400"/>
          </a:xfrm>
          <a:prstGeom prst="diamond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33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57AA8F1-0B01-7D45-FB25-A736D30EE34A}"/>
              </a:ext>
            </a:extLst>
          </p:cNvPr>
          <p:cNvSpPr/>
          <p:nvPr/>
        </p:nvSpPr>
        <p:spPr>
          <a:xfrm>
            <a:off x="0" y="0"/>
            <a:ext cx="4576941" cy="6858000"/>
          </a:xfrm>
          <a:prstGeom prst="rect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EB77A3-4EFF-31BB-1D55-2F8FCC271B5C}"/>
              </a:ext>
            </a:extLst>
          </p:cNvPr>
          <p:cNvSpPr txBox="1"/>
          <p:nvPr/>
        </p:nvSpPr>
        <p:spPr>
          <a:xfrm>
            <a:off x="1309035" y="760619"/>
            <a:ext cx="1958870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SemiBold" panose="02000703000000020004" pitchFamily="2" charset="-127"/>
              </a:rPr>
              <a:t>INDEX</a:t>
            </a:r>
            <a:endParaRPr lang="ko-KR" altLang="en-US" sz="4000" spc="300" dirty="0">
              <a:solidFill>
                <a:schemeClr val="bg1"/>
              </a:solidFill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SemiBold" panose="020007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481E2B3-9D06-D954-2F3F-C5ED3C72A9ED}"/>
              </a:ext>
            </a:extLst>
          </p:cNvPr>
          <p:cNvSpPr txBox="1"/>
          <p:nvPr/>
        </p:nvSpPr>
        <p:spPr>
          <a:xfrm>
            <a:off x="6574831" y="1456607"/>
            <a:ext cx="110032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기획 의도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소개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1248249-2FA5-E8A0-69B3-D597471EB199}"/>
              </a:ext>
            </a:extLst>
          </p:cNvPr>
          <p:cNvSpPr txBox="1"/>
          <p:nvPr/>
        </p:nvSpPr>
        <p:spPr>
          <a:xfrm>
            <a:off x="6574831" y="2959914"/>
            <a:ext cx="66270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평타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회피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4EC729B-1018-809A-A1CA-1E4017403844}"/>
              </a:ext>
            </a:extLst>
          </p:cNvPr>
          <p:cNvSpPr txBox="1"/>
          <p:nvPr/>
        </p:nvSpPr>
        <p:spPr>
          <a:xfrm>
            <a:off x="6574831" y="4564719"/>
            <a:ext cx="662709" cy="538609"/>
          </a:xfrm>
          <a:prstGeom prst="rect">
            <a:avLst/>
          </a:prstGeom>
          <a:noFill/>
        </p:spPr>
        <p:txBody>
          <a:bodyPr wrap="none" lIns="288000" r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평타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spcAft>
                <a:spcPts val="600"/>
              </a:spcAft>
            </a:pP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회피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96ED815-603C-87ED-2228-8EC2A4782EF6}"/>
              </a:ext>
            </a:extLst>
          </p:cNvPr>
          <p:cNvGrpSpPr/>
          <p:nvPr/>
        </p:nvGrpSpPr>
        <p:grpSpPr>
          <a:xfrm>
            <a:off x="6096000" y="1089592"/>
            <a:ext cx="1037345" cy="307777"/>
            <a:chOff x="6017911" y="1125067"/>
            <a:chExt cx="1037345" cy="30777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BBB087-A813-E9A2-2F49-D1743E8E2EAC}"/>
                </a:ext>
              </a:extLst>
            </p:cNvPr>
            <p:cNvSpPr txBox="1"/>
            <p:nvPr/>
          </p:nvSpPr>
          <p:spPr>
            <a:xfrm>
              <a:off x="6017911" y="1125067"/>
              <a:ext cx="1037345" cy="307777"/>
            </a:xfrm>
            <a:prstGeom prst="rect">
              <a:avLst/>
            </a:prstGeom>
            <a:noFill/>
          </p:spPr>
          <p:txBody>
            <a:bodyPr wrap="none" lIns="432000" r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dirty="0"/>
                <a:t>01. </a:t>
              </a:r>
              <a:r>
                <a:rPr lang="ko-KR" altLang="en-US" dirty="0"/>
                <a:t>개요</a:t>
              </a:r>
              <a:endParaRPr lang="en-US" altLang="ko-KR" dirty="0"/>
            </a:p>
          </p:txBody>
        </p:sp>
        <p:sp>
          <p:nvSpPr>
            <p:cNvPr id="28" name="다이아몬드 27">
              <a:extLst>
                <a:ext uri="{FF2B5EF4-FFF2-40B4-BE49-F238E27FC236}">
                  <a16:creationId xmlns:a16="http://schemas.microsoft.com/office/drawing/2014/main" id="{5B730A5C-7C67-48FD-642E-56000CBE87FC}"/>
                </a:ext>
              </a:extLst>
            </p:cNvPr>
            <p:cNvSpPr/>
            <p:nvPr/>
          </p:nvSpPr>
          <p:spPr>
            <a:xfrm>
              <a:off x="6017911" y="1233955"/>
              <a:ext cx="90000" cy="90000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B5AFBE4-BF99-F885-E4F0-5DE7251C33B7}"/>
              </a:ext>
            </a:extLst>
          </p:cNvPr>
          <p:cNvGrpSpPr/>
          <p:nvPr/>
        </p:nvGrpSpPr>
        <p:grpSpPr>
          <a:xfrm>
            <a:off x="6096000" y="2682829"/>
            <a:ext cx="1417257" cy="307777"/>
            <a:chOff x="6017911" y="2537209"/>
            <a:chExt cx="1417257" cy="30777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40437F-DE69-08E4-43FE-82BF17CA1753}"/>
                </a:ext>
              </a:extLst>
            </p:cNvPr>
            <p:cNvSpPr txBox="1"/>
            <p:nvPr/>
          </p:nvSpPr>
          <p:spPr>
            <a:xfrm>
              <a:off x="6017911" y="2537209"/>
              <a:ext cx="1417257" cy="307777"/>
            </a:xfrm>
            <a:prstGeom prst="rect">
              <a:avLst/>
            </a:prstGeom>
            <a:noFill/>
          </p:spPr>
          <p:txBody>
            <a:bodyPr wrap="none" lIns="432000" r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/>
                <a:t>02</a:t>
              </a:r>
              <a:r>
                <a:rPr lang="en-US" altLang="ko-KR" dirty="0"/>
                <a:t>. </a:t>
              </a:r>
              <a:r>
                <a:rPr lang="ko-KR" altLang="en-US"/>
                <a:t>기본 액션</a:t>
              </a:r>
              <a:endParaRPr lang="en-US" altLang="ko-KR" dirty="0"/>
            </a:p>
          </p:txBody>
        </p:sp>
        <p:sp>
          <p:nvSpPr>
            <p:cNvPr id="29" name="다이아몬드 28">
              <a:extLst>
                <a:ext uri="{FF2B5EF4-FFF2-40B4-BE49-F238E27FC236}">
                  <a16:creationId xmlns:a16="http://schemas.microsoft.com/office/drawing/2014/main" id="{275C43EA-7C33-BC23-E784-CF9A2410B21E}"/>
                </a:ext>
              </a:extLst>
            </p:cNvPr>
            <p:cNvSpPr/>
            <p:nvPr/>
          </p:nvSpPr>
          <p:spPr>
            <a:xfrm>
              <a:off x="6017911" y="2646097"/>
              <a:ext cx="90000" cy="90000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F8E24073-84EC-041E-DA80-6026A721BC91}"/>
              </a:ext>
            </a:extLst>
          </p:cNvPr>
          <p:cNvGrpSpPr/>
          <p:nvPr/>
        </p:nvGrpSpPr>
        <p:grpSpPr>
          <a:xfrm>
            <a:off x="6096000" y="4365831"/>
            <a:ext cx="1579160" cy="307777"/>
            <a:chOff x="6017911" y="4284255"/>
            <a:chExt cx="1579160" cy="30777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C793AB3-A7BB-282E-D73F-55F89FB422A8}"/>
                </a:ext>
              </a:extLst>
            </p:cNvPr>
            <p:cNvSpPr txBox="1"/>
            <p:nvPr/>
          </p:nvSpPr>
          <p:spPr>
            <a:xfrm>
              <a:off x="6017911" y="4284255"/>
              <a:ext cx="1579160" cy="307777"/>
            </a:xfrm>
            <a:prstGeom prst="rect">
              <a:avLst/>
            </a:prstGeom>
            <a:noFill/>
          </p:spPr>
          <p:txBody>
            <a:bodyPr wrap="none" lIns="432000" r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dirty="0"/>
                <a:t>03. </a:t>
              </a:r>
              <a:r>
                <a:rPr lang="ko-KR" altLang="en-US" dirty="0"/>
                <a:t>액티브 스킬</a:t>
              </a:r>
              <a:endParaRPr lang="en-US" altLang="ko-KR" dirty="0"/>
            </a:p>
          </p:txBody>
        </p:sp>
        <p:sp>
          <p:nvSpPr>
            <p:cNvPr id="30" name="다이아몬드 29">
              <a:extLst>
                <a:ext uri="{FF2B5EF4-FFF2-40B4-BE49-F238E27FC236}">
                  <a16:creationId xmlns:a16="http://schemas.microsoft.com/office/drawing/2014/main" id="{845DA30E-6598-DAC0-23BA-692D7B94EB1B}"/>
                </a:ext>
              </a:extLst>
            </p:cNvPr>
            <p:cNvSpPr/>
            <p:nvPr/>
          </p:nvSpPr>
          <p:spPr>
            <a:xfrm>
              <a:off x="6017911" y="4393143"/>
              <a:ext cx="90000" cy="90000"/>
            </a:xfrm>
            <a:prstGeom prst="diamon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4943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8F52C-4406-4CF3-632D-AD8F81806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3AB13EF-479B-2BEC-E5E6-43139633F6CC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121638" y="1545825"/>
            <a:ext cx="4023610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DA8C272-3C0C-51F3-5CFF-905350BA9090}"/>
              </a:ext>
            </a:extLst>
          </p:cNvPr>
          <p:cNvSpPr txBox="1"/>
          <p:nvPr/>
        </p:nvSpPr>
        <p:spPr>
          <a:xfrm>
            <a:off x="1249438" y="4170445"/>
            <a:ext cx="2454816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dirty="0"/>
              <a:t>숙련도 상승에 따른 성장 체감이 </a:t>
            </a:r>
            <a:r>
              <a:rPr lang="ko-KR" altLang="en-US"/>
              <a:t>큰 클래스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90F4D8-FC7C-2197-86AE-27CECDAF2BAB}"/>
              </a:ext>
            </a:extLst>
          </p:cNvPr>
          <p:cNvSpPr txBox="1"/>
          <p:nvPr/>
        </p:nvSpPr>
        <p:spPr>
          <a:xfrm>
            <a:off x="7808006" y="2596908"/>
            <a:ext cx="2250616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공격적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능동적으로 전투를 이어가는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2C7068-C987-0E9C-A340-812081FA04FD}"/>
              </a:ext>
            </a:extLst>
          </p:cNvPr>
          <p:cNvSpPr txBox="1"/>
          <p:nvPr/>
        </p:nvSpPr>
        <p:spPr>
          <a:xfrm>
            <a:off x="7558798" y="4158048"/>
            <a:ext cx="2942129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dirty="0"/>
              <a:t>익숙함과 함께 강력한 존재라는 느낌이 </a:t>
            </a:r>
            <a:r>
              <a:rPr lang="ko-KR" altLang="en-US"/>
              <a:t>드는 클래스</a:t>
            </a:r>
            <a:endParaRPr lang="en-US" altLang="ko-K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F33F60-C4AA-9B1F-61C9-819A2929AF68}"/>
              </a:ext>
            </a:extLst>
          </p:cNvPr>
          <p:cNvSpPr txBox="1"/>
          <p:nvPr/>
        </p:nvSpPr>
        <p:spPr>
          <a:xfrm>
            <a:off x="1249438" y="1288062"/>
            <a:ext cx="1518662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/>
          <a:p>
            <a:r>
              <a:rPr lang="ko-KR" altLang="en-US" sz="11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선</a:t>
            </a:r>
            <a:r>
              <a:rPr lang="en-US" altLang="ko-KR" sz="11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10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후딜레이가</a:t>
            </a:r>
            <a:r>
              <a:rPr lang="ko-KR" altLang="en-US" sz="11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짧은 스킬</a:t>
            </a:r>
            <a:endParaRPr lang="en-US" altLang="ko-KR" sz="11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F2BAFF-4E8E-DE64-EB6A-625E6F3A58F5}"/>
              </a:ext>
            </a:extLst>
          </p:cNvPr>
          <p:cNvSpPr txBox="1"/>
          <p:nvPr/>
        </p:nvSpPr>
        <p:spPr>
          <a:xfrm>
            <a:off x="993838" y="1706686"/>
            <a:ext cx="4631979" cy="473528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/>
              <a:t>현자는 원리와 법칙을 파악하여 최고의 효율을 찾아내는 컨셉의 클래스입니다</a:t>
            </a:r>
            <a:r>
              <a:rPr lang="en-US" altLang="ko-KR" dirty="0"/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이들이 사용하는 스킬은 최소한의 움직임으로 최대의 결과를 </a:t>
            </a:r>
            <a:r>
              <a:rPr lang="ko-KR" altLang="en-US" dirty="0" err="1"/>
              <a:t>이루어냅니다</a:t>
            </a:r>
            <a:r>
              <a:rPr lang="en-US" altLang="ko-KR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1CB673-AABB-2446-F734-017288F1378E}"/>
              </a:ext>
            </a:extLst>
          </p:cNvPr>
          <p:cNvSpPr txBox="1"/>
          <p:nvPr/>
        </p:nvSpPr>
        <p:spPr>
          <a:xfrm>
            <a:off x="442913" y="4569343"/>
            <a:ext cx="5182904" cy="873637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스킬이 최고의 성능을 발휘하기 위해서는 험난한 과정이 필요합니다</a:t>
            </a:r>
            <a:r>
              <a:rPr lang="en-US" altLang="ko-KR" dirty="0"/>
              <a:t>.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적과의 일정 거리를 유지해야 하면서</a:t>
            </a:r>
            <a:r>
              <a:rPr lang="en-US" altLang="ko-KR" dirty="0"/>
              <a:t> </a:t>
            </a:r>
            <a:r>
              <a:rPr lang="ko-KR" altLang="en-US" dirty="0"/>
              <a:t>지속적으로 적을 공격하는 등 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  <a:p>
            <a:pPr algn="ctr">
              <a:lnSpc>
                <a:spcPct val="130000"/>
              </a:lnSpc>
            </a:pPr>
            <a:r>
              <a:rPr lang="ko-KR" altLang="en-US" dirty="0"/>
              <a:t>자칫 잘못하면 처음부터 다시 진행해야 하거나</a:t>
            </a:r>
            <a:r>
              <a:rPr lang="en-US" altLang="ko-KR" dirty="0"/>
              <a:t>,</a:t>
            </a:r>
            <a:r>
              <a:rPr lang="ko-KR" altLang="en-US" dirty="0"/>
              <a:t> 최고의 성능을 발휘하기 위해 시간이 필요합니다</a:t>
            </a:r>
            <a:r>
              <a:rPr lang="en-US" altLang="ko-KR" dirty="0"/>
              <a:t>.</a:t>
            </a:r>
          </a:p>
        </p:txBody>
      </p:sp>
      <p:pic>
        <p:nvPicPr>
          <p:cNvPr id="13" name="그림 12" descr="포유류, 가상의 캐릭터, 만화 영화, 조각상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5897F36-0FF6-E56E-D8EE-9FFBC791E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144" y="4822935"/>
            <a:ext cx="946120" cy="1261494"/>
          </a:xfrm>
          <a:prstGeom prst="rect">
            <a:avLst/>
          </a:prstGeom>
        </p:spPr>
      </p:pic>
      <p:pic>
        <p:nvPicPr>
          <p:cNvPr id="15" name="그림 14" descr="인간의 얼굴, 사람, 인간의 수염, 콧수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5AFBF0B-5488-9CFD-A10A-81A7B0276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456" y="4822935"/>
            <a:ext cx="1700050" cy="10524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DE1B234-8D41-5916-1AAA-36909911D618}"/>
              </a:ext>
            </a:extLst>
          </p:cNvPr>
          <p:cNvSpPr txBox="1"/>
          <p:nvPr/>
        </p:nvSpPr>
        <p:spPr>
          <a:xfrm>
            <a:off x="442913" y="6943084"/>
            <a:ext cx="5182904" cy="1073692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이 캐릭터를 왜 만들어야 해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어떤 재미를 주는 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다른 캐릭터와 차이점은 </a:t>
            </a:r>
            <a:r>
              <a:rPr lang="ko-KR" altLang="en-US" dirty="0" err="1"/>
              <a:t>뭔데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등등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2CB667-5909-80B2-89E8-C11D6B2F779E}"/>
              </a:ext>
            </a:extLst>
          </p:cNvPr>
          <p:cNvSpPr txBox="1"/>
          <p:nvPr/>
        </p:nvSpPr>
        <p:spPr>
          <a:xfrm>
            <a:off x="993838" y="1291909"/>
            <a:ext cx="255600" cy="253916"/>
          </a:xfrm>
          <a:prstGeom prst="rect">
            <a:avLst/>
          </a:prstGeom>
          <a:solidFill>
            <a:srgbClr val="212227"/>
          </a:solidFill>
          <a:ln w="6350">
            <a:solidFill>
              <a:srgbClr val="212227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49375-E8F8-FA78-8FFF-801B964CB1F9}"/>
              </a:ext>
            </a:extLst>
          </p:cNvPr>
          <p:cNvSpPr txBox="1"/>
          <p:nvPr/>
        </p:nvSpPr>
        <p:spPr>
          <a:xfrm>
            <a:off x="7349292" y="2832821"/>
            <a:ext cx="255600" cy="253916"/>
          </a:xfrm>
          <a:prstGeom prst="rect">
            <a:avLst/>
          </a:prstGeom>
          <a:solidFill>
            <a:srgbClr val="212227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3ED600-A15C-A5ED-DA02-3425BD25B947}"/>
              </a:ext>
            </a:extLst>
          </p:cNvPr>
          <p:cNvSpPr txBox="1"/>
          <p:nvPr/>
        </p:nvSpPr>
        <p:spPr>
          <a:xfrm>
            <a:off x="993838" y="4174292"/>
            <a:ext cx="255600" cy="253916"/>
          </a:xfrm>
          <a:prstGeom prst="rect">
            <a:avLst/>
          </a:prstGeom>
          <a:solidFill>
            <a:srgbClr val="212227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CB2E01-1BC9-1929-BC1F-CADF0D3D634D}"/>
              </a:ext>
            </a:extLst>
          </p:cNvPr>
          <p:cNvSpPr txBox="1"/>
          <p:nvPr/>
        </p:nvSpPr>
        <p:spPr>
          <a:xfrm>
            <a:off x="7303198" y="4165742"/>
            <a:ext cx="255600" cy="253916"/>
          </a:xfrm>
          <a:prstGeom prst="rect">
            <a:avLst/>
          </a:prstGeom>
          <a:solidFill>
            <a:srgbClr val="212227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4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1806D01-5416-5D2B-DFB8-5904847EE4F4}"/>
              </a:ext>
            </a:extLst>
          </p:cNvPr>
          <p:cNvCxnSpPr>
            <a:stCxn id="30" idx="2"/>
          </p:cNvCxnSpPr>
          <p:nvPr/>
        </p:nvCxnSpPr>
        <p:spPr>
          <a:xfrm>
            <a:off x="6679954" y="1541978"/>
            <a:ext cx="4131082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253BFB4-FECD-9108-A4F4-12367C7E856D}"/>
              </a:ext>
            </a:extLst>
          </p:cNvPr>
          <p:cNvSpPr txBox="1"/>
          <p:nvPr/>
        </p:nvSpPr>
        <p:spPr>
          <a:xfrm>
            <a:off x="6807754" y="1288062"/>
            <a:ext cx="2526952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/>
              <a:t>공격적</a:t>
            </a:r>
            <a:r>
              <a:rPr lang="en-US" altLang="ko-KR" dirty="0"/>
              <a:t>/</a:t>
            </a:r>
            <a:r>
              <a:rPr lang="ko-KR" altLang="en-US" dirty="0"/>
              <a:t>능동적으로 전투를 이어가는 클래스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BCA06B-3123-DABD-D4D0-1484D4C55782}"/>
              </a:ext>
            </a:extLst>
          </p:cNvPr>
          <p:cNvSpPr txBox="1"/>
          <p:nvPr/>
        </p:nvSpPr>
        <p:spPr>
          <a:xfrm>
            <a:off x="6552154" y="1706686"/>
            <a:ext cx="4631979" cy="473528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/>
              <a:t>현자는 원리와 법칙을 파악하여 최고의 효율을 찾아내는 컨셉의 클래스입니다</a:t>
            </a:r>
            <a:r>
              <a:rPr lang="en-US" altLang="ko-KR" dirty="0"/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이들이 사용하는 스킬은 최소한의 움직임으로 최대의 결과를 </a:t>
            </a:r>
            <a:r>
              <a:rPr lang="ko-KR" altLang="en-US" dirty="0" err="1"/>
              <a:t>이루어냅니다</a:t>
            </a:r>
            <a:r>
              <a:rPr lang="en-US" altLang="ko-KR" dirty="0"/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844E7F-61B1-3F86-1CAF-96625B00599B}"/>
              </a:ext>
            </a:extLst>
          </p:cNvPr>
          <p:cNvSpPr txBox="1"/>
          <p:nvPr/>
        </p:nvSpPr>
        <p:spPr>
          <a:xfrm>
            <a:off x="6552154" y="1288062"/>
            <a:ext cx="255600" cy="253916"/>
          </a:xfrm>
          <a:prstGeom prst="rect">
            <a:avLst/>
          </a:prstGeom>
          <a:solidFill>
            <a:srgbClr val="212227"/>
          </a:solidFill>
          <a:ln w="6350">
            <a:solidFill>
              <a:srgbClr val="212227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5FCB7B-9EB6-1B01-FB67-F725B49EC9DB}"/>
              </a:ext>
            </a:extLst>
          </p:cNvPr>
          <p:cNvSpPr txBox="1"/>
          <p:nvPr/>
        </p:nvSpPr>
        <p:spPr>
          <a:xfrm>
            <a:off x="1291470" y="98563"/>
            <a:ext cx="890803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689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FADD1-E9DC-0309-B95B-354143F56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7A7E9706-FA24-F44E-1DA6-28105C17C3BF}"/>
              </a:ext>
            </a:extLst>
          </p:cNvPr>
          <p:cNvSpPr txBox="1"/>
          <p:nvPr/>
        </p:nvSpPr>
        <p:spPr>
          <a:xfrm>
            <a:off x="1249438" y="4170445"/>
            <a:ext cx="2454816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dirty="0"/>
              <a:t>숙련도 상승에 따른 성장 체감이 </a:t>
            </a:r>
            <a:r>
              <a:rPr lang="ko-KR" altLang="en-US"/>
              <a:t>큰 클래스</a:t>
            </a:r>
            <a:endParaRPr lang="en-US" altLang="ko-K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F2AA167-D809-CBAA-3494-830A6B155F69}"/>
              </a:ext>
            </a:extLst>
          </p:cNvPr>
          <p:cNvSpPr txBox="1"/>
          <p:nvPr/>
        </p:nvSpPr>
        <p:spPr>
          <a:xfrm>
            <a:off x="1249438" y="1302057"/>
            <a:ext cx="1518662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dirty="0"/>
              <a:t>선</a:t>
            </a:r>
            <a:r>
              <a:rPr lang="en-US" altLang="ko-KR" dirty="0"/>
              <a:t>/</a:t>
            </a:r>
            <a:r>
              <a:rPr lang="ko-KR" altLang="en-US" dirty="0" err="1"/>
              <a:t>후딜레이가</a:t>
            </a:r>
            <a:r>
              <a:rPr lang="ko-KR" altLang="en-US" dirty="0"/>
              <a:t> 짧은 스킬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B5B252-CCEB-BFB8-701C-D6D0383071D4}"/>
              </a:ext>
            </a:extLst>
          </p:cNvPr>
          <p:cNvSpPr txBox="1"/>
          <p:nvPr/>
        </p:nvSpPr>
        <p:spPr>
          <a:xfrm>
            <a:off x="993838" y="1623513"/>
            <a:ext cx="4631979" cy="473528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rgbClr val="212227"/>
                </a:solidFill>
              </a:rPr>
              <a:t>현자는 원리와 법칙을 파악하여 최고의 효율을 찾아내는 컨셉의 클래스입니다</a:t>
            </a:r>
            <a:r>
              <a:rPr lang="en-US" altLang="ko-KR" dirty="0">
                <a:solidFill>
                  <a:srgbClr val="212227"/>
                </a:solidFill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rgbClr val="212227"/>
                </a:solidFill>
              </a:rPr>
              <a:t>따라서</a:t>
            </a:r>
            <a:r>
              <a:rPr lang="en-US" altLang="ko-KR" dirty="0">
                <a:solidFill>
                  <a:srgbClr val="212227"/>
                </a:solidFill>
              </a:rPr>
              <a:t>, </a:t>
            </a:r>
            <a:r>
              <a:rPr lang="ko-KR" altLang="en-US" dirty="0">
                <a:solidFill>
                  <a:srgbClr val="212227"/>
                </a:solidFill>
              </a:rPr>
              <a:t>이들이 사용하는 스킬은 최소한의 움직임으로 최대의 결과를 </a:t>
            </a:r>
            <a:r>
              <a:rPr lang="ko-KR" altLang="en-US" dirty="0" err="1">
                <a:solidFill>
                  <a:srgbClr val="212227"/>
                </a:solidFill>
              </a:rPr>
              <a:t>이루어냅니다</a:t>
            </a:r>
            <a:r>
              <a:rPr lang="en-US" altLang="ko-KR" dirty="0">
                <a:solidFill>
                  <a:srgbClr val="212227"/>
                </a:solidFill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4FA026-350F-8CB9-9B35-F134BAA5859F}"/>
              </a:ext>
            </a:extLst>
          </p:cNvPr>
          <p:cNvSpPr txBox="1"/>
          <p:nvPr/>
        </p:nvSpPr>
        <p:spPr>
          <a:xfrm>
            <a:off x="442913" y="4569343"/>
            <a:ext cx="5182904" cy="873637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스킬이 최고의 성능을 발휘하기 위해서는 험난한 과정이 필요합니다</a:t>
            </a:r>
            <a:r>
              <a:rPr lang="en-US" altLang="ko-KR" dirty="0"/>
              <a:t>.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적과의 일정 거리를 유지해야 하면서</a:t>
            </a:r>
            <a:r>
              <a:rPr lang="en-US" altLang="ko-KR" dirty="0"/>
              <a:t> </a:t>
            </a:r>
            <a:r>
              <a:rPr lang="ko-KR" altLang="en-US" dirty="0"/>
              <a:t>지속적으로 적을 공격하는 등 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  <a:p>
            <a:pPr algn="ctr">
              <a:lnSpc>
                <a:spcPct val="130000"/>
              </a:lnSpc>
            </a:pPr>
            <a:r>
              <a:rPr lang="ko-KR" altLang="en-US" dirty="0"/>
              <a:t>자칫 잘못하면 처음부터 다시 진행해야 하거나</a:t>
            </a:r>
            <a:r>
              <a:rPr lang="en-US" altLang="ko-KR" dirty="0"/>
              <a:t>,</a:t>
            </a:r>
            <a:r>
              <a:rPr lang="ko-KR" altLang="en-US" dirty="0"/>
              <a:t> 최고의 성능을 발휘하기 위해 시간이 필요합니다</a:t>
            </a:r>
            <a:r>
              <a:rPr lang="en-US" altLang="ko-KR" dirty="0"/>
              <a:t>.</a:t>
            </a:r>
          </a:p>
        </p:txBody>
      </p:sp>
      <p:pic>
        <p:nvPicPr>
          <p:cNvPr id="13" name="그림 12" descr="포유류, 가상의 캐릭터, 만화 영화, 조각상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36DA0B2-4CC3-0B00-A187-2696930BF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144" y="4822935"/>
            <a:ext cx="946120" cy="1261494"/>
          </a:xfrm>
          <a:prstGeom prst="rect">
            <a:avLst/>
          </a:prstGeom>
        </p:spPr>
      </p:pic>
      <p:pic>
        <p:nvPicPr>
          <p:cNvPr id="15" name="그림 14" descr="인간의 얼굴, 사람, 인간의 수염, 콧수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0D3F568-E781-3D91-4B1F-176036115F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456" y="4822935"/>
            <a:ext cx="1700050" cy="10524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E7F4A5-7219-46DB-79D4-3E1663BDAD44}"/>
              </a:ext>
            </a:extLst>
          </p:cNvPr>
          <p:cNvSpPr txBox="1"/>
          <p:nvPr/>
        </p:nvSpPr>
        <p:spPr>
          <a:xfrm>
            <a:off x="442913" y="6943084"/>
            <a:ext cx="5182904" cy="1073692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이 캐릭터를 왜 만들어야 해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어떤 재미를 주는 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다른 캐릭터와 차이점은 </a:t>
            </a:r>
            <a:r>
              <a:rPr lang="ko-KR" altLang="en-US" dirty="0" err="1"/>
              <a:t>뭔데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등등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A1AA84-822C-9FBF-0CC2-AEB9A07B86BA}"/>
              </a:ext>
            </a:extLst>
          </p:cNvPr>
          <p:cNvSpPr txBox="1"/>
          <p:nvPr/>
        </p:nvSpPr>
        <p:spPr>
          <a:xfrm>
            <a:off x="993838" y="1305904"/>
            <a:ext cx="255600" cy="253916"/>
          </a:xfrm>
          <a:prstGeom prst="rect">
            <a:avLst/>
          </a:prstGeom>
          <a:solidFill>
            <a:srgbClr val="FF0000"/>
          </a:solidFill>
          <a:ln w="6350">
            <a:solidFill>
              <a:srgbClr val="D4CFC5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B06CA7-1F41-E85D-F144-4BE780CEFC48}"/>
              </a:ext>
            </a:extLst>
          </p:cNvPr>
          <p:cNvSpPr txBox="1"/>
          <p:nvPr/>
        </p:nvSpPr>
        <p:spPr>
          <a:xfrm>
            <a:off x="993838" y="4174292"/>
            <a:ext cx="255600" cy="253916"/>
          </a:xfrm>
          <a:prstGeom prst="rect">
            <a:avLst/>
          </a:prstGeom>
          <a:solidFill>
            <a:srgbClr val="212227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31AFBB5-161F-C3DA-4916-E5FBC0DC4117}"/>
              </a:ext>
            </a:extLst>
          </p:cNvPr>
          <p:cNvSpPr txBox="1"/>
          <p:nvPr/>
        </p:nvSpPr>
        <p:spPr>
          <a:xfrm>
            <a:off x="6807754" y="4161895"/>
            <a:ext cx="2942129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dirty="0"/>
              <a:t>익숙함과 함께 강력한 존재라는 느낌이 드는 클래스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F7CE682-8655-E55A-DE56-B321619C3AA4}"/>
              </a:ext>
            </a:extLst>
          </p:cNvPr>
          <p:cNvSpPr txBox="1"/>
          <p:nvPr/>
        </p:nvSpPr>
        <p:spPr>
          <a:xfrm>
            <a:off x="6552154" y="4165742"/>
            <a:ext cx="255600" cy="253916"/>
          </a:xfrm>
          <a:prstGeom prst="rect">
            <a:avLst/>
          </a:prstGeom>
          <a:solidFill>
            <a:srgbClr val="212227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499FB4-AAA1-0379-75E4-E4C71FFAFF3E}"/>
              </a:ext>
            </a:extLst>
          </p:cNvPr>
          <p:cNvSpPr txBox="1"/>
          <p:nvPr/>
        </p:nvSpPr>
        <p:spPr>
          <a:xfrm>
            <a:off x="6807754" y="1291909"/>
            <a:ext cx="2526952" cy="261610"/>
          </a:xfrm>
          <a:prstGeom prst="rect">
            <a:avLst/>
          </a:prstGeom>
          <a:noFill/>
        </p:spPr>
        <p:txBody>
          <a:bodyPr wrap="none" lIns="180000" rIns="0" rtlCol="0">
            <a:spAutoFit/>
          </a:bodyPr>
          <a:lstStyle>
            <a:defPPr>
              <a:defRPr lang="ko-KR"/>
            </a:defPPr>
            <a:lvl1pPr>
              <a:defRPr sz="11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/>
              <a:t>공격적</a:t>
            </a:r>
            <a:r>
              <a:rPr lang="en-US" altLang="ko-KR" dirty="0"/>
              <a:t>/</a:t>
            </a:r>
            <a:r>
              <a:rPr lang="ko-KR" altLang="en-US" dirty="0"/>
              <a:t>능동적으로 전투를 이어가는 클래스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AB9B36-9D87-B664-CA04-0C73330A7DFA}"/>
              </a:ext>
            </a:extLst>
          </p:cNvPr>
          <p:cNvSpPr txBox="1"/>
          <p:nvPr/>
        </p:nvSpPr>
        <p:spPr>
          <a:xfrm>
            <a:off x="6552154" y="1706686"/>
            <a:ext cx="4631979" cy="473528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/>
              <a:t>현자는 원리와 법칙을 파악하여 최고의 효율을 찾아내는 컨셉의 클래스입니다</a:t>
            </a:r>
            <a:r>
              <a:rPr lang="en-US" altLang="ko-KR" dirty="0"/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이들이 사용하는 스킬은 최소한의 움직임으로 최대의 결과를 </a:t>
            </a:r>
            <a:r>
              <a:rPr lang="ko-KR" altLang="en-US" dirty="0" err="1"/>
              <a:t>이루어냅니다</a:t>
            </a:r>
            <a:r>
              <a:rPr lang="en-US" altLang="ko-KR" dirty="0"/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6A63F5-E465-3F38-3DC8-797E4CAC02F5}"/>
              </a:ext>
            </a:extLst>
          </p:cNvPr>
          <p:cNvSpPr txBox="1"/>
          <p:nvPr/>
        </p:nvSpPr>
        <p:spPr>
          <a:xfrm>
            <a:off x="6552154" y="1291909"/>
            <a:ext cx="255600" cy="253916"/>
          </a:xfrm>
          <a:prstGeom prst="rect">
            <a:avLst/>
          </a:prstGeom>
          <a:solidFill>
            <a:srgbClr val="212227"/>
          </a:solidFill>
          <a:ln w="6350">
            <a:solidFill>
              <a:srgbClr val="212227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F8226-ABB8-6931-ECEA-59F9D65DD1B3}"/>
              </a:ext>
            </a:extLst>
          </p:cNvPr>
          <p:cNvSpPr txBox="1"/>
          <p:nvPr/>
        </p:nvSpPr>
        <p:spPr>
          <a:xfrm>
            <a:off x="1291470" y="98563"/>
            <a:ext cx="890803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953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1D294-1F8A-0E9D-E7D4-F8F6C525C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364F1E-743D-50EA-59C0-BD25244B6644}"/>
              </a:ext>
            </a:extLst>
          </p:cNvPr>
          <p:cNvSpPr/>
          <p:nvPr/>
        </p:nvSpPr>
        <p:spPr>
          <a:xfrm>
            <a:off x="4393898" y="1293613"/>
            <a:ext cx="3404204" cy="49962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25A541CF-7677-E531-FE39-4DE2AA3C73FA}"/>
              </a:ext>
            </a:extLst>
          </p:cNvPr>
          <p:cNvGrpSpPr/>
          <p:nvPr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38" name="다이아몬드 37">
              <a:extLst>
                <a:ext uri="{FF2B5EF4-FFF2-40B4-BE49-F238E27FC236}">
                  <a16:creationId xmlns:a16="http://schemas.microsoft.com/office/drawing/2014/main" id="{9C228E77-A91B-73B4-F050-250CE82D8959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다이아몬드 41">
              <a:extLst>
                <a:ext uri="{FF2B5EF4-FFF2-40B4-BE49-F238E27FC236}">
                  <a16:creationId xmlns:a16="http://schemas.microsoft.com/office/drawing/2014/main" id="{979CD68F-7975-0B3C-62CC-01B6C13E1FF9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다이아몬드 39">
              <a:extLst>
                <a:ext uri="{FF2B5EF4-FFF2-40B4-BE49-F238E27FC236}">
                  <a16:creationId xmlns:a16="http://schemas.microsoft.com/office/drawing/2014/main" id="{1C3E8C2C-16B7-44BB-3AC5-A3856C08FD2F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다이아몬드 40">
              <a:extLst>
                <a:ext uri="{FF2B5EF4-FFF2-40B4-BE49-F238E27FC236}">
                  <a16:creationId xmlns:a16="http://schemas.microsoft.com/office/drawing/2014/main" id="{538027B0-6C8F-68D7-AD5A-A0E16C1360D4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4" name="그림 43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FB9A146-BB57-F15E-6F21-6677FD258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50BC7BB-C9C9-C967-5942-F51B3B9BFD49}"/>
              </a:ext>
            </a:extLst>
          </p:cNvPr>
          <p:cNvSpPr txBox="1"/>
          <p:nvPr/>
        </p:nvSpPr>
        <p:spPr>
          <a:xfrm>
            <a:off x="5005162" y="894618"/>
            <a:ext cx="2181687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숙련도 상승에 따른 성장 체감이 큰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87508D6-C4F0-8302-0648-63CDE572B5CB}"/>
              </a:ext>
            </a:extLst>
          </p:cNvPr>
          <p:cNvSpPr/>
          <p:nvPr/>
        </p:nvSpPr>
        <p:spPr>
          <a:xfrm>
            <a:off x="8344884" y="1293613"/>
            <a:ext cx="3404204" cy="49962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749113-F548-B746-893E-CAFED3D4BEFC}"/>
              </a:ext>
            </a:extLst>
          </p:cNvPr>
          <p:cNvSpPr txBox="1"/>
          <p:nvPr/>
        </p:nvSpPr>
        <p:spPr>
          <a:xfrm>
            <a:off x="9429836" y="894618"/>
            <a:ext cx="1234312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마법을 사용하는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879A847-EC67-D362-27CC-81F15EFB3A20}"/>
              </a:ext>
            </a:extLst>
          </p:cNvPr>
          <p:cNvSpPr txBox="1"/>
          <p:nvPr/>
        </p:nvSpPr>
        <p:spPr>
          <a:xfrm>
            <a:off x="8784460" y="2267296"/>
            <a:ext cx="389530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힘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/STR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C74773-730F-5E5D-1623-D5999C5F6100}"/>
              </a:ext>
            </a:extLst>
          </p:cNvPr>
          <p:cNvSpPr txBox="1"/>
          <p:nvPr/>
        </p:nvSpPr>
        <p:spPr>
          <a:xfrm>
            <a:off x="9720771" y="2267296"/>
            <a:ext cx="503343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민첩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/DEX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9843D94-1E1D-88F9-8B94-2FBF987A799D}"/>
              </a:ext>
            </a:extLst>
          </p:cNvPr>
          <p:cNvSpPr txBox="1"/>
          <p:nvPr/>
        </p:nvSpPr>
        <p:spPr>
          <a:xfrm>
            <a:off x="10787647" y="2267296"/>
            <a:ext cx="466474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지능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/INT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D284213-5A16-9BAA-0144-87826547B68E}"/>
              </a:ext>
            </a:extLst>
          </p:cNvPr>
          <p:cNvSpPr txBox="1"/>
          <p:nvPr/>
        </p:nvSpPr>
        <p:spPr>
          <a:xfrm>
            <a:off x="9059122" y="5374867"/>
            <a:ext cx="2008563" cy="87363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각각의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스탯으로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대표되는 형태의 클래스</a:t>
            </a:r>
            <a:endParaRPr lang="en-US" altLang="ko-KR" sz="1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전사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버서커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팔라딘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소드맨</a:t>
            </a:r>
            <a:endParaRPr lang="en-US" altLang="ko-KR" sz="1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암살자 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어쌔신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레인저</a:t>
            </a:r>
            <a:endParaRPr lang="en-US" altLang="ko-KR" sz="1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마법사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소서러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 </a:t>
            </a:r>
            <a:r>
              <a:rPr lang="ko-KR" altLang="en-US" sz="1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현자</a:t>
            </a:r>
            <a:endParaRPr lang="en-US" altLang="ko-KR" sz="1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3DBEB6D-73AF-B843-DA0D-9E9066F573D0}"/>
              </a:ext>
            </a:extLst>
          </p:cNvPr>
          <p:cNvSpPr/>
          <p:nvPr/>
        </p:nvSpPr>
        <p:spPr>
          <a:xfrm>
            <a:off x="442913" y="1293613"/>
            <a:ext cx="3404204" cy="49962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2C240C-16A6-3033-00F6-E5DF9B421923}"/>
              </a:ext>
            </a:extLst>
          </p:cNvPr>
          <p:cNvSpPr txBox="1"/>
          <p:nvPr/>
        </p:nvSpPr>
        <p:spPr>
          <a:xfrm>
            <a:off x="442913" y="5009333"/>
            <a:ext cx="3405600" cy="1073692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/>
              <a:t>게임의 세계관에 어울리는 컨셉을 찾다가</a:t>
            </a:r>
            <a:r>
              <a:rPr lang="en-US" altLang="ko-KR" dirty="0"/>
              <a:t>, </a:t>
            </a:r>
            <a:r>
              <a:rPr lang="ko-KR" altLang="en-US" dirty="0" err="1"/>
              <a:t>크로노오디세이의</a:t>
            </a:r>
            <a:r>
              <a:rPr lang="ko-KR" altLang="en-US" dirty="0"/>
              <a:t> 중요한 요소인 </a:t>
            </a:r>
            <a:r>
              <a:rPr lang="en-US" altLang="ko-KR" dirty="0"/>
              <a:t>‘</a:t>
            </a:r>
            <a:r>
              <a:rPr lang="ko-KR" altLang="en-US" dirty="0" err="1"/>
              <a:t>크로노텍트</a:t>
            </a:r>
            <a:r>
              <a:rPr lang="en-US" altLang="ko-KR" dirty="0"/>
              <a:t>’</a:t>
            </a:r>
            <a:r>
              <a:rPr lang="ko-KR" altLang="en-US" dirty="0"/>
              <a:t>의 시계 모양에서</a:t>
            </a:r>
            <a:r>
              <a:rPr lang="en-US" altLang="ko-KR" dirty="0"/>
              <a:t> </a:t>
            </a:r>
            <a:r>
              <a:rPr lang="ko-KR" altLang="en-US" dirty="0" err="1"/>
              <a:t>성반</a:t>
            </a:r>
            <a:r>
              <a:rPr lang="en-US" altLang="ko-KR" dirty="0"/>
              <a:t>, </a:t>
            </a:r>
            <a:r>
              <a:rPr lang="ko-KR" altLang="en-US" dirty="0"/>
              <a:t>나침반의 형태가 떠올랐습니다</a:t>
            </a:r>
            <a:r>
              <a:rPr lang="en-US" altLang="ko-KR" dirty="0"/>
              <a:t>. </a:t>
            </a:r>
            <a:r>
              <a:rPr lang="ko-KR" altLang="en-US" dirty="0"/>
              <a:t>공개된 정보 안에서 클래스의 컨셉을 결정할 수 있는 중요한 요소 </a:t>
            </a:r>
            <a:endParaRPr lang="en-US" altLang="ko-KR" dirty="0"/>
          </a:p>
          <a:p>
            <a:pPr>
              <a:lnSpc>
                <a:spcPct val="130000"/>
              </a:lnSpc>
            </a:pPr>
            <a:endParaRPr lang="en-US" altLang="ko-KR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561BEBA-DF26-B1A4-446B-CC759A154606}"/>
              </a:ext>
            </a:extLst>
          </p:cNvPr>
          <p:cNvSpPr txBox="1"/>
          <p:nvPr/>
        </p:nvSpPr>
        <p:spPr>
          <a:xfrm>
            <a:off x="985242" y="894618"/>
            <a:ext cx="2319546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크로노오디세이의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세계관에 어울리는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1BF6DA-D7D7-6EE4-5D9F-CA16B9CCAA6F}"/>
              </a:ext>
            </a:extLst>
          </p:cNvPr>
          <p:cNvSpPr txBox="1"/>
          <p:nvPr/>
        </p:nvSpPr>
        <p:spPr>
          <a:xfrm>
            <a:off x="8344883" y="4524600"/>
            <a:ext cx="3405600" cy="873637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/>
              <a:t>CBT </a:t>
            </a:r>
            <a:r>
              <a:rPr lang="ko-KR" altLang="en-US" dirty="0"/>
              <a:t>에서 공개된 클래스는 총 </a:t>
            </a:r>
            <a:r>
              <a:rPr lang="en-US" altLang="ko-KR" dirty="0"/>
              <a:t>6</a:t>
            </a:r>
            <a:r>
              <a:rPr lang="ko-KR" altLang="en-US" dirty="0"/>
              <a:t>가지로 전사 컨셉</a:t>
            </a:r>
            <a:r>
              <a:rPr lang="en-US" altLang="ko-KR" dirty="0"/>
              <a:t>(</a:t>
            </a:r>
            <a:r>
              <a:rPr lang="ko-KR" altLang="en-US" dirty="0" err="1"/>
              <a:t>버서커</a:t>
            </a:r>
            <a:r>
              <a:rPr lang="en-US" altLang="ko-KR" dirty="0"/>
              <a:t>/</a:t>
            </a:r>
            <a:r>
              <a:rPr lang="ko-KR" altLang="en-US" dirty="0" err="1"/>
              <a:t>팔라딘</a:t>
            </a:r>
            <a:r>
              <a:rPr lang="en-US" altLang="ko-KR" dirty="0"/>
              <a:t>/</a:t>
            </a:r>
            <a:r>
              <a:rPr lang="ko-KR" altLang="en-US" dirty="0" err="1"/>
              <a:t>소드맨</a:t>
            </a:r>
            <a:r>
              <a:rPr lang="en-US" altLang="ko-KR" dirty="0"/>
              <a:t>), </a:t>
            </a:r>
            <a:r>
              <a:rPr lang="ko-KR" altLang="en-US" dirty="0"/>
              <a:t>암살자 컨셉</a:t>
            </a:r>
            <a:r>
              <a:rPr lang="en-US" altLang="ko-KR" dirty="0"/>
              <a:t>(</a:t>
            </a:r>
            <a:r>
              <a:rPr lang="ko-KR" altLang="en-US" dirty="0" err="1"/>
              <a:t>어쌔신</a:t>
            </a:r>
            <a:r>
              <a:rPr lang="en-US" altLang="ko-KR" dirty="0"/>
              <a:t>/</a:t>
            </a:r>
            <a:r>
              <a:rPr lang="ko-KR" altLang="en-US" dirty="0" err="1"/>
              <a:t>레인저</a:t>
            </a:r>
            <a:r>
              <a:rPr lang="en-US" altLang="ko-KR" dirty="0"/>
              <a:t>), </a:t>
            </a:r>
            <a:r>
              <a:rPr lang="ko-KR" altLang="en-US" dirty="0"/>
              <a:t>마법 컨셉</a:t>
            </a:r>
            <a:r>
              <a:rPr lang="en-US" altLang="ko-KR" dirty="0"/>
              <a:t>(</a:t>
            </a:r>
            <a:r>
              <a:rPr lang="ko-KR" altLang="en-US" dirty="0" err="1"/>
              <a:t>소서러</a:t>
            </a:r>
            <a:r>
              <a:rPr lang="en-US" altLang="ko-KR" dirty="0"/>
              <a:t>)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이 중 마법 컨셉의 캐릭터의 추가로 클래스간 균형을 맞출 수 있을 것 같아서</a:t>
            </a:r>
            <a:endParaRPr lang="en-US" altLang="ko-KR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DF1E9E2-4014-9F15-061A-89120FE521B0}"/>
              </a:ext>
            </a:extLst>
          </p:cNvPr>
          <p:cNvSpPr txBox="1"/>
          <p:nvPr/>
        </p:nvSpPr>
        <p:spPr>
          <a:xfrm>
            <a:off x="4393897" y="4524600"/>
            <a:ext cx="3404203" cy="873637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CBT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에서 공개된 클래스는 총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가지로 전사 컨셉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버서커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팔라딘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소드맨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),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암살자 컨셉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어쌔신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레인저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),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마법 컨셉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소서러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입니다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중 마법 컨셉의 캐릭터의 추가로 클래스간 균형을 맞출 수 있을 것 같아서</a:t>
            </a:r>
            <a:endParaRPr lang="en-US" altLang="ko-KR" sz="1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1" name="그림 60" descr="금속, 황동, 시계, 청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E2861D0-E6E1-5ABB-AFD3-0296CFC82B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05"/>
          <a:stretch>
            <a:fillRect/>
          </a:stretch>
        </p:blipFill>
        <p:spPr>
          <a:xfrm>
            <a:off x="1816320" y="1683194"/>
            <a:ext cx="1886716" cy="2100051"/>
          </a:xfrm>
          <a:prstGeom prst="rect">
            <a:avLst/>
          </a:prstGeom>
        </p:spPr>
      </p:pic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3A4A0CD0-2B82-5232-CC55-1B32200858BF}"/>
              </a:ext>
            </a:extLst>
          </p:cNvPr>
          <p:cNvSpPr/>
          <p:nvPr/>
        </p:nvSpPr>
        <p:spPr>
          <a:xfrm rot="1117880">
            <a:off x="1540511" y="2440587"/>
            <a:ext cx="299207" cy="158427"/>
          </a:xfrm>
          <a:prstGeom prst="rightArrow">
            <a:avLst/>
          </a:prstGeom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4" name="그림 63" descr="시계, 병, 정물 사진, 손목시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1E3418E-621B-46A3-A771-FE9F03D479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40" y="1574886"/>
            <a:ext cx="845135" cy="1122229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DBF89BF-A358-9794-195A-BE53CD6D5624}"/>
              </a:ext>
            </a:extLst>
          </p:cNvPr>
          <p:cNvSpPr txBox="1"/>
          <p:nvPr/>
        </p:nvSpPr>
        <p:spPr>
          <a:xfrm>
            <a:off x="2075195" y="3855868"/>
            <a:ext cx="1368965" cy="1449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z="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성반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(Astrolabe) : 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천문 관측 도구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94CF6D-C13B-22F7-52A3-5EB971A6929E}"/>
              </a:ext>
            </a:extLst>
          </p:cNvPr>
          <p:cNvSpPr txBox="1"/>
          <p:nvPr/>
        </p:nvSpPr>
        <p:spPr>
          <a:xfrm>
            <a:off x="442913" y="500066"/>
            <a:ext cx="2173672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기획의도를 바탕으로 캐릭터 컨셉 설계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406F8DB-0F05-9D25-82BE-A849388EBB6C}"/>
              </a:ext>
            </a:extLst>
          </p:cNvPr>
          <p:cNvGrpSpPr/>
          <p:nvPr/>
        </p:nvGrpSpPr>
        <p:grpSpPr>
          <a:xfrm>
            <a:off x="0" y="0"/>
            <a:ext cx="12192000" cy="443346"/>
            <a:chOff x="0" y="0"/>
            <a:chExt cx="12192000" cy="443346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3A18AE0A-18A4-86AA-9693-68150D0A8233}"/>
                </a:ext>
              </a:extLst>
            </p:cNvPr>
            <p:cNvGrpSpPr/>
            <p:nvPr/>
          </p:nvGrpSpPr>
          <p:grpSpPr>
            <a:xfrm>
              <a:off x="0" y="0"/>
              <a:ext cx="12192000" cy="443346"/>
              <a:chOff x="0" y="0"/>
              <a:chExt cx="12192000" cy="443346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3A476256-51B3-46A3-53AF-6C72C12054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92000" cy="443346"/>
              </a:xfrm>
              <a:prstGeom prst="rect">
                <a:avLst/>
              </a:prstGeom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D31CEA63-3CA1-EA17-72DA-8EBB15FBA39D}"/>
                  </a:ext>
                </a:extLst>
              </p:cNvPr>
              <p:cNvGrpSpPr/>
              <p:nvPr/>
            </p:nvGrpSpPr>
            <p:grpSpPr>
              <a:xfrm>
                <a:off x="442913" y="83174"/>
                <a:ext cx="1718521" cy="276999"/>
                <a:chOff x="442913" y="83174"/>
                <a:chExt cx="1718521" cy="276999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4730F50-C78A-D149-C620-9F8A8159C4F7}"/>
                    </a:ext>
                  </a:extLst>
                </p:cNvPr>
                <p:cNvSpPr txBox="1"/>
                <p:nvPr/>
              </p:nvSpPr>
              <p:spPr>
                <a:xfrm>
                  <a:off x="1291470" y="98563"/>
                  <a:ext cx="869964" cy="261610"/>
                </a:xfrm>
                <a:prstGeom prst="rect">
                  <a:avLst/>
                </a:prstGeom>
                <a:noFill/>
              </p:spPr>
              <p:txBody>
                <a:bodyPr wrap="none" lIns="144000" rIns="0" rtlCol="0" anchor="b">
                  <a:spAutoFit/>
                </a:bodyPr>
                <a:lstStyle/>
                <a:p>
                  <a:r>
                    <a:rPr lang="en-US" altLang="ko-KR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(1) </a:t>
                  </a:r>
                  <a:r>
                    <a:rPr lang="ko-KR" altLang="en-US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기획 의도</a:t>
                  </a:r>
                  <a:endParaRPr lang="en-US" altLang="ko-KR" sz="1100" dirty="0">
                    <a:solidFill>
                      <a:schemeClr val="bg1">
                        <a:lumMod val="85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B2C177BB-2C9E-F439-E432-9E1EC0A835E2}"/>
                    </a:ext>
                  </a:extLst>
                </p:cNvPr>
                <p:cNvGrpSpPr/>
                <p:nvPr/>
              </p:nvGrpSpPr>
              <p:grpSpPr>
                <a:xfrm>
                  <a:off x="442913" y="83174"/>
                  <a:ext cx="848557" cy="276999"/>
                  <a:chOff x="442913" y="83174"/>
                  <a:chExt cx="848557" cy="276999"/>
                </a:xfrm>
              </p:grpSpPr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F41DE954-D5A4-A2AC-4452-FA0AFA8B08E7}"/>
                      </a:ext>
                    </a:extLst>
                  </p:cNvPr>
                  <p:cNvSpPr txBox="1"/>
                  <p:nvPr/>
                </p:nvSpPr>
                <p:spPr>
                  <a:xfrm>
                    <a:off x="442913" y="83174"/>
                    <a:ext cx="33502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en-US" altLang="ko-KR" sz="1800" dirty="0">
                        <a:solidFill>
                          <a:schemeClr val="bg1"/>
                        </a:solidFill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rPr>
                      <a:t>01.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BA8B7CC1-15B7-7693-7D1A-D5299452CEAF}"/>
                      </a:ext>
                    </a:extLst>
                  </p:cNvPr>
                  <p:cNvSpPr txBox="1"/>
                  <p:nvPr/>
                </p:nvSpPr>
                <p:spPr>
                  <a:xfrm>
                    <a:off x="821222" y="83174"/>
                    <a:ext cx="47024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7200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ko-KR" altLang="en-US" sz="1800" dirty="0">
                        <a:solidFill>
                          <a:schemeClr val="bg1"/>
                        </a:solidFill>
                      </a:rPr>
                      <a:t>개요</a:t>
                    </a:r>
                    <a:endParaRPr lang="en-US" altLang="ko-KR" sz="18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CDA099-FA36-F29E-91C2-676AA03ADEE8}"/>
                </a:ext>
              </a:extLst>
            </p:cNvPr>
            <p:cNvSpPr txBox="1"/>
            <p:nvPr/>
          </p:nvSpPr>
          <p:spPr>
            <a:xfrm>
              <a:off x="9814264" y="237062"/>
              <a:ext cx="1934824" cy="1231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/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[Chrono Odyssey] </a:t>
              </a:r>
              <a:r>
                <a:rPr lang="ko-KR" altLang="en-US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전투 기획 사전 과제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5751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BF9F4-F73B-ADFC-B240-9E28367A0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45">
            <a:extLst>
              <a:ext uri="{FF2B5EF4-FFF2-40B4-BE49-F238E27FC236}">
                <a16:creationId xmlns:a16="http://schemas.microsoft.com/office/drawing/2014/main" id="{66B4020E-92D9-8CD0-7DA9-9F3E568B3BE4}"/>
              </a:ext>
            </a:extLst>
          </p:cNvPr>
          <p:cNvGrpSpPr/>
          <p:nvPr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38" name="다이아몬드 37">
              <a:extLst>
                <a:ext uri="{FF2B5EF4-FFF2-40B4-BE49-F238E27FC236}">
                  <a16:creationId xmlns:a16="http://schemas.microsoft.com/office/drawing/2014/main" id="{D43B0279-BFA4-284E-F8D9-A005BAD39EBF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다이아몬드 41">
              <a:extLst>
                <a:ext uri="{FF2B5EF4-FFF2-40B4-BE49-F238E27FC236}">
                  <a16:creationId xmlns:a16="http://schemas.microsoft.com/office/drawing/2014/main" id="{6A7DA656-9EA7-B77C-9FCA-B373A13C3B9E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다이아몬드 39">
              <a:extLst>
                <a:ext uri="{FF2B5EF4-FFF2-40B4-BE49-F238E27FC236}">
                  <a16:creationId xmlns:a16="http://schemas.microsoft.com/office/drawing/2014/main" id="{FAD5B6F3-F751-410C-D602-1347A0FEB9AF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다이아몬드 40">
              <a:extLst>
                <a:ext uri="{FF2B5EF4-FFF2-40B4-BE49-F238E27FC236}">
                  <a16:creationId xmlns:a16="http://schemas.microsoft.com/office/drawing/2014/main" id="{731EC1AF-6294-5EF5-6E2D-EF25DAC86A86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4" name="그림 43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14E8799-B5C5-4C9F-90B3-5F73C5439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928D852-DB9B-C934-E87D-EF2C5FC934F0}"/>
              </a:ext>
            </a:extLst>
          </p:cNvPr>
          <p:cNvSpPr/>
          <p:nvPr/>
        </p:nvSpPr>
        <p:spPr>
          <a:xfrm>
            <a:off x="442913" y="4067198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FC627C-F770-F517-4569-2F10FF4C0FE2}"/>
              </a:ext>
            </a:extLst>
          </p:cNvPr>
          <p:cNvSpPr/>
          <p:nvPr/>
        </p:nvSpPr>
        <p:spPr>
          <a:xfrm>
            <a:off x="6541420" y="4067198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5212279-BAB5-10ED-67FD-983EF9982C47}"/>
              </a:ext>
            </a:extLst>
          </p:cNvPr>
          <p:cNvSpPr txBox="1"/>
          <p:nvPr/>
        </p:nvSpPr>
        <p:spPr>
          <a:xfrm>
            <a:off x="1943522" y="4206757"/>
            <a:ext cx="2181687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숙련도 상승에 따른 성장 체감이 큰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198E24-8DE1-3163-EDD2-0FE1494ED4AB}"/>
              </a:ext>
            </a:extLst>
          </p:cNvPr>
          <p:cNvSpPr txBox="1"/>
          <p:nvPr/>
        </p:nvSpPr>
        <p:spPr>
          <a:xfrm>
            <a:off x="7761912" y="4206757"/>
            <a:ext cx="2250616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공격적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능동적으로 전투를 이어가는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9A1330F-EB9D-D185-D832-C70140A743AD}"/>
              </a:ext>
            </a:extLst>
          </p:cNvPr>
          <p:cNvGrpSpPr/>
          <p:nvPr/>
        </p:nvGrpSpPr>
        <p:grpSpPr>
          <a:xfrm>
            <a:off x="0" y="0"/>
            <a:ext cx="12192000" cy="443346"/>
            <a:chOff x="0" y="0"/>
            <a:chExt cx="12192000" cy="443346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7B07016C-AB65-D0E7-081E-A80B293BAC79}"/>
                </a:ext>
              </a:extLst>
            </p:cNvPr>
            <p:cNvGrpSpPr/>
            <p:nvPr/>
          </p:nvGrpSpPr>
          <p:grpSpPr>
            <a:xfrm>
              <a:off x="0" y="0"/>
              <a:ext cx="12192000" cy="443346"/>
              <a:chOff x="0" y="0"/>
              <a:chExt cx="12192000" cy="443346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F2D38134-037F-014E-E318-D83EBB949C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92000" cy="443346"/>
              </a:xfrm>
              <a:prstGeom prst="rect">
                <a:avLst/>
              </a:prstGeom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43AA74FF-00EA-C354-C83F-0E438E3763A2}"/>
                  </a:ext>
                </a:extLst>
              </p:cNvPr>
              <p:cNvGrpSpPr/>
              <p:nvPr/>
            </p:nvGrpSpPr>
            <p:grpSpPr>
              <a:xfrm>
                <a:off x="442913" y="83174"/>
                <a:ext cx="1718521" cy="276999"/>
                <a:chOff x="442913" y="83174"/>
                <a:chExt cx="1718521" cy="276999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2CDEDD19-76B9-76B8-0C60-B95443BA71FD}"/>
                    </a:ext>
                  </a:extLst>
                </p:cNvPr>
                <p:cNvSpPr txBox="1"/>
                <p:nvPr/>
              </p:nvSpPr>
              <p:spPr>
                <a:xfrm>
                  <a:off x="1291470" y="98563"/>
                  <a:ext cx="869964" cy="261610"/>
                </a:xfrm>
                <a:prstGeom prst="rect">
                  <a:avLst/>
                </a:prstGeom>
                <a:noFill/>
              </p:spPr>
              <p:txBody>
                <a:bodyPr wrap="none" lIns="144000" rIns="0" rtlCol="0" anchor="b">
                  <a:spAutoFit/>
                </a:bodyPr>
                <a:lstStyle/>
                <a:p>
                  <a:r>
                    <a:rPr lang="en-US" altLang="ko-KR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(1) </a:t>
                  </a:r>
                  <a:r>
                    <a:rPr lang="ko-KR" altLang="en-US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기획 의도</a:t>
                  </a:r>
                  <a:endParaRPr lang="en-US" altLang="ko-KR" sz="1100" dirty="0">
                    <a:solidFill>
                      <a:schemeClr val="bg1">
                        <a:lumMod val="85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9C491556-7B53-69A7-E629-B94CAF0C64B1}"/>
                    </a:ext>
                  </a:extLst>
                </p:cNvPr>
                <p:cNvGrpSpPr/>
                <p:nvPr/>
              </p:nvGrpSpPr>
              <p:grpSpPr>
                <a:xfrm>
                  <a:off x="442913" y="83174"/>
                  <a:ext cx="848557" cy="276999"/>
                  <a:chOff x="442913" y="83174"/>
                  <a:chExt cx="848557" cy="276999"/>
                </a:xfrm>
              </p:grpSpPr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B214D102-3E38-C9C5-2E0A-DC9EAF40D45E}"/>
                      </a:ext>
                    </a:extLst>
                  </p:cNvPr>
                  <p:cNvSpPr txBox="1"/>
                  <p:nvPr/>
                </p:nvSpPr>
                <p:spPr>
                  <a:xfrm>
                    <a:off x="442913" y="83174"/>
                    <a:ext cx="33502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en-US" altLang="ko-KR" sz="1800" dirty="0">
                        <a:solidFill>
                          <a:schemeClr val="bg1"/>
                        </a:solidFill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rPr>
                      <a:t>01.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913717CC-030E-C99A-D91C-CDBAA32BA1B7}"/>
                      </a:ext>
                    </a:extLst>
                  </p:cNvPr>
                  <p:cNvSpPr txBox="1"/>
                  <p:nvPr/>
                </p:nvSpPr>
                <p:spPr>
                  <a:xfrm>
                    <a:off x="821222" y="83174"/>
                    <a:ext cx="47024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7200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ko-KR" altLang="en-US" sz="1800" dirty="0">
                        <a:solidFill>
                          <a:schemeClr val="bg1"/>
                        </a:solidFill>
                      </a:rPr>
                      <a:t>개요</a:t>
                    </a:r>
                    <a:endParaRPr lang="en-US" altLang="ko-KR" sz="18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3BB6AE8-20DF-3DE1-53E3-DB4DB7512F94}"/>
                </a:ext>
              </a:extLst>
            </p:cNvPr>
            <p:cNvSpPr txBox="1"/>
            <p:nvPr/>
          </p:nvSpPr>
          <p:spPr>
            <a:xfrm>
              <a:off x="9814264" y="237062"/>
              <a:ext cx="1934824" cy="1231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/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[Chrono Odyssey] </a:t>
              </a:r>
              <a:r>
                <a:rPr lang="ko-KR" altLang="en-US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전투 기획 사전 과제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44452CD-5DBD-A72C-A7E5-FA7F5936993F}"/>
              </a:ext>
            </a:extLst>
          </p:cNvPr>
          <p:cNvSpPr/>
          <p:nvPr/>
        </p:nvSpPr>
        <p:spPr>
          <a:xfrm>
            <a:off x="6541420" y="912590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55048B4-3157-42AA-09EF-6025BE427B79}"/>
              </a:ext>
            </a:extLst>
          </p:cNvPr>
          <p:cNvSpPr txBox="1"/>
          <p:nvPr/>
        </p:nvSpPr>
        <p:spPr>
          <a:xfrm>
            <a:off x="7749489" y="1027355"/>
            <a:ext cx="2766783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어떤 세계관이든지 자연스럽게 어울릴 수 있는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0E7911-876C-1314-71ED-FFCE6013A9F9}"/>
              </a:ext>
            </a:extLst>
          </p:cNvPr>
          <p:cNvSpPr txBox="1"/>
          <p:nvPr/>
        </p:nvSpPr>
        <p:spPr>
          <a:xfrm>
            <a:off x="6541419" y="2117220"/>
            <a:ext cx="5182904" cy="473528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/>
              <a:t>‘</a:t>
            </a:r>
            <a:r>
              <a:rPr lang="ko-KR" altLang="en-US" dirty="0"/>
              <a:t>현자</a:t>
            </a:r>
            <a:r>
              <a:rPr lang="en-US" altLang="ko-KR" dirty="0"/>
              <a:t>’</a:t>
            </a:r>
            <a:r>
              <a:rPr lang="ko-KR" altLang="en-US" dirty="0"/>
              <a:t>는 지혜롭고 현명한 사람을 의미하는 말입니다</a:t>
            </a:r>
            <a:r>
              <a:rPr lang="en-US" altLang="ko-KR" dirty="0"/>
              <a:t>.</a:t>
            </a:r>
          </a:p>
          <a:p>
            <a:pPr algn="ctr">
              <a:lnSpc>
                <a:spcPct val="130000"/>
              </a:lnSpc>
            </a:pP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1736F43-490B-DE4F-B948-7D7012BB1E48}"/>
              </a:ext>
            </a:extLst>
          </p:cNvPr>
          <p:cNvSpPr/>
          <p:nvPr/>
        </p:nvSpPr>
        <p:spPr>
          <a:xfrm>
            <a:off x="442913" y="912590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1EE6AA-FF89-3E90-CD26-F035AE778542}"/>
              </a:ext>
            </a:extLst>
          </p:cNvPr>
          <p:cNvSpPr txBox="1"/>
          <p:nvPr/>
        </p:nvSpPr>
        <p:spPr>
          <a:xfrm>
            <a:off x="2108631" y="1027355"/>
            <a:ext cx="1851469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효율적으로 마법을 사용하는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DDD2CCB-ED92-C9E7-AE73-751ED17C9723}"/>
              </a:ext>
            </a:extLst>
          </p:cNvPr>
          <p:cNvSpPr txBox="1"/>
          <p:nvPr/>
        </p:nvSpPr>
        <p:spPr>
          <a:xfrm>
            <a:off x="442913" y="1318271"/>
            <a:ext cx="5182904" cy="273473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현자는 원리와 법칙을 파악하여 효율적으로 마법을 사용합니다</a:t>
            </a:r>
            <a:r>
              <a:rPr lang="en-US" altLang="ko-KR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72AD21-29D1-A6A1-5085-6EF383695A8D}"/>
              </a:ext>
            </a:extLst>
          </p:cNvPr>
          <p:cNvSpPr txBox="1"/>
          <p:nvPr/>
        </p:nvSpPr>
        <p:spPr>
          <a:xfrm>
            <a:off x="442913" y="3672326"/>
            <a:ext cx="5182904" cy="273473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낮은 방어 능력을 빠른 </a:t>
            </a:r>
            <a:r>
              <a:rPr lang="ko-KR" altLang="en-US" dirty="0" err="1"/>
              <a:t>선후딜</a:t>
            </a:r>
            <a:r>
              <a:rPr lang="en-US" altLang="ko-KR" dirty="0"/>
              <a:t>, </a:t>
            </a:r>
          </a:p>
        </p:txBody>
      </p:sp>
    </p:spTree>
    <p:extLst>
      <p:ext uri="{BB962C8B-B14F-4D97-AF65-F5344CB8AC3E}">
        <p14:creationId xmlns:p14="http://schemas.microsoft.com/office/powerpoint/2010/main" val="2476452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5776B-A9F6-4FCA-8F5C-3BF9A1C3E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45">
            <a:extLst>
              <a:ext uri="{FF2B5EF4-FFF2-40B4-BE49-F238E27FC236}">
                <a16:creationId xmlns:a16="http://schemas.microsoft.com/office/drawing/2014/main" id="{512BB7F5-1623-4381-8B3B-A764E43EBB1D}"/>
              </a:ext>
            </a:extLst>
          </p:cNvPr>
          <p:cNvGrpSpPr/>
          <p:nvPr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38" name="다이아몬드 37">
              <a:extLst>
                <a:ext uri="{FF2B5EF4-FFF2-40B4-BE49-F238E27FC236}">
                  <a16:creationId xmlns:a16="http://schemas.microsoft.com/office/drawing/2014/main" id="{64FB6842-DE81-84F0-FD1F-1634FB065762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다이아몬드 41">
              <a:extLst>
                <a:ext uri="{FF2B5EF4-FFF2-40B4-BE49-F238E27FC236}">
                  <a16:creationId xmlns:a16="http://schemas.microsoft.com/office/drawing/2014/main" id="{1EFD22B4-897E-F8FF-B243-6CC1FC35EBD0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다이아몬드 39">
              <a:extLst>
                <a:ext uri="{FF2B5EF4-FFF2-40B4-BE49-F238E27FC236}">
                  <a16:creationId xmlns:a16="http://schemas.microsoft.com/office/drawing/2014/main" id="{AA8F0964-DFC4-0302-7999-1103FDB9C799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다이아몬드 40">
              <a:extLst>
                <a:ext uri="{FF2B5EF4-FFF2-40B4-BE49-F238E27FC236}">
                  <a16:creationId xmlns:a16="http://schemas.microsoft.com/office/drawing/2014/main" id="{C2644D95-34E7-754C-2167-5BE239D6C9F7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4" name="그림 43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DE1384F-5C81-29A3-FA04-1623B28BF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02CF7B0-0B31-173D-E389-12142D693B21}"/>
              </a:ext>
            </a:extLst>
          </p:cNvPr>
          <p:cNvSpPr/>
          <p:nvPr/>
        </p:nvSpPr>
        <p:spPr>
          <a:xfrm>
            <a:off x="442913" y="4067198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9D21F10-D9E5-9784-9909-6E769241E383}"/>
              </a:ext>
            </a:extLst>
          </p:cNvPr>
          <p:cNvSpPr txBox="1"/>
          <p:nvPr/>
        </p:nvSpPr>
        <p:spPr>
          <a:xfrm>
            <a:off x="1943522" y="4206757"/>
            <a:ext cx="2181687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숙련도 상승에 따른 성장 체감이 큰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2D0AC56-43C0-D144-670A-3CDA03D1DAB1}"/>
              </a:ext>
            </a:extLst>
          </p:cNvPr>
          <p:cNvSpPr/>
          <p:nvPr/>
        </p:nvSpPr>
        <p:spPr>
          <a:xfrm>
            <a:off x="6541420" y="912590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B74DBF-178D-88BC-20D0-0666A3B0CD0F}"/>
              </a:ext>
            </a:extLst>
          </p:cNvPr>
          <p:cNvSpPr txBox="1"/>
          <p:nvPr/>
        </p:nvSpPr>
        <p:spPr>
          <a:xfrm>
            <a:off x="7761912" y="1052149"/>
            <a:ext cx="2250616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공격적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능동적으로 전투를 이어가는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C33D31F-D084-2770-F0CE-C0055F968105}"/>
              </a:ext>
            </a:extLst>
          </p:cNvPr>
          <p:cNvGrpSpPr/>
          <p:nvPr/>
        </p:nvGrpSpPr>
        <p:grpSpPr>
          <a:xfrm>
            <a:off x="0" y="0"/>
            <a:ext cx="12192000" cy="443346"/>
            <a:chOff x="0" y="0"/>
            <a:chExt cx="12192000" cy="443346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C9C53FA-2E14-0818-E70B-E8DCEB81447C}"/>
                </a:ext>
              </a:extLst>
            </p:cNvPr>
            <p:cNvGrpSpPr/>
            <p:nvPr/>
          </p:nvGrpSpPr>
          <p:grpSpPr>
            <a:xfrm>
              <a:off x="0" y="0"/>
              <a:ext cx="12192000" cy="443346"/>
              <a:chOff x="0" y="0"/>
              <a:chExt cx="12192000" cy="443346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92ADD4C0-AD12-0730-E50F-F6A7A1990F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92000" cy="443346"/>
              </a:xfrm>
              <a:prstGeom prst="rect">
                <a:avLst/>
              </a:prstGeom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C4D4E17F-15A6-6443-26BF-24C301DD88B7}"/>
                  </a:ext>
                </a:extLst>
              </p:cNvPr>
              <p:cNvGrpSpPr/>
              <p:nvPr/>
            </p:nvGrpSpPr>
            <p:grpSpPr>
              <a:xfrm>
                <a:off x="442913" y="83174"/>
                <a:ext cx="1718521" cy="276999"/>
                <a:chOff x="442913" y="83174"/>
                <a:chExt cx="1718521" cy="276999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66E69A1E-D161-752A-3C05-B3F1D012F0AA}"/>
                    </a:ext>
                  </a:extLst>
                </p:cNvPr>
                <p:cNvSpPr txBox="1"/>
                <p:nvPr/>
              </p:nvSpPr>
              <p:spPr>
                <a:xfrm>
                  <a:off x="1291470" y="98563"/>
                  <a:ext cx="869964" cy="261610"/>
                </a:xfrm>
                <a:prstGeom prst="rect">
                  <a:avLst/>
                </a:prstGeom>
                <a:noFill/>
              </p:spPr>
              <p:txBody>
                <a:bodyPr wrap="none" lIns="144000" rIns="0" rtlCol="0" anchor="b">
                  <a:spAutoFit/>
                </a:bodyPr>
                <a:lstStyle/>
                <a:p>
                  <a:r>
                    <a:rPr lang="en-US" altLang="ko-KR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(1) </a:t>
                  </a:r>
                  <a:r>
                    <a:rPr lang="ko-KR" altLang="en-US" sz="1100" dirty="0">
                      <a:solidFill>
                        <a:schemeClr val="bg1">
                          <a:lumMod val="85000"/>
                        </a:schemeClr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기획 의도</a:t>
                  </a:r>
                  <a:endParaRPr lang="en-US" altLang="ko-KR" sz="1100" dirty="0">
                    <a:solidFill>
                      <a:schemeClr val="bg1">
                        <a:lumMod val="85000"/>
                      </a:schemeClr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</p:txBody>
            </p: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A69B405D-CE77-CB2D-C05B-07C1AF36F736}"/>
                    </a:ext>
                  </a:extLst>
                </p:cNvPr>
                <p:cNvGrpSpPr/>
                <p:nvPr/>
              </p:nvGrpSpPr>
              <p:grpSpPr>
                <a:xfrm>
                  <a:off x="442913" y="83174"/>
                  <a:ext cx="848557" cy="276999"/>
                  <a:chOff x="442913" y="83174"/>
                  <a:chExt cx="848557" cy="276999"/>
                </a:xfrm>
              </p:grpSpPr>
              <p:sp>
                <p:nvSpPr>
                  <p:cNvPr id="2" name="TextBox 1">
                    <a:extLst>
                      <a:ext uri="{FF2B5EF4-FFF2-40B4-BE49-F238E27FC236}">
                        <a16:creationId xmlns:a16="http://schemas.microsoft.com/office/drawing/2014/main" id="{EB84EDA3-A160-84BA-8C10-DF0A876D1FB2}"/>
                      </a:ext>
                    </a:extLst>
                  </p:cNvPr>
                  <p:cNvSpPr txBox="1"/>
                  <p:nvPr/>
                </p:nvSpPr>
                <p:spPr>
                  <a:xfrm>
                    <a:off x="442913" y="83174"/>
                    <a:ext cx="33502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en-US" altLang="ko-KR" sz="1800" dirty="0">
                        <a:solidFill>
                          <a:schemeClr val="bg1"/>
                        </a:solidFill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rPr>
                      <a:t>01.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C14AF179-2EDB-592A-E43E-8B22AB928795}"/>
                      </a:ext>
                    </a:extLst>
                  </p:cNvPr>
                  <p:cNvSpPr txBox="1"/>
                  <p:nvPr/>
                </p:nvSpPr>
                <p:spPr>
                  <a:xfrm>
                    <a:off x="821222" y="83174"/>
                    <a:ext cx="470248" cy="276999"/>
                  </a:xfrm>
                  <a:prstGeom prst="rect">
                    <a:avLst/>
                  </a:prstGeom>
                  <a:noFill/>
                </p:spPr>
                <p:txBody>
                  <a:bodyPr wrap="none" lIns="72000" tIns="0" rIns="0" bIns="0" rtlCol="0">
                    <a:spAutoFit/>
                  </a:bodyPr>
                  <a:lstStyle>
                    <a:defPPr>
                      <a:defRPr lang="ko-KR"/>
                    </a:defPPr>
                    <a:lvl1pPr>
                      <a:defRPr sz="140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defRPr>
                    </a:lvl1pPr>
                  </a:lstStyle>
                  <a:p>
                    <a:r>
                      <a:rPr lang="ko-KR" altLang="en-US" sz="1800" dirty="0">
                        <a:solidFill>
                          <a:schemeClr val="bg1"/>
                        </a:solidFill>
                      </a:rPr>
                      <a:t>개요</a:t>
                    </a:r>
                    <a:endParaRPr lang="en-US" altLang="ko-KR" sz="18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BB19CC-2DD0-930E-E174-0B0E16ED8070}"/>
                </a:ext>
              </a:extLst>
            </p:cNvPr>
            <p:cNvSpPr txBox="1"/>
            <p:nvPr/>
          </p:nvSpPr>
          <p:spPr>
            <a:xfrm>
              <a:off x="9814264" y="237062"/>
              <a:ext cx="1934824" cy="1231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/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[Chrono Odyssey] </a:t>
              </a:r>
              <a:r>
                <a:rPr lang="ko-KR" altLang="en-US" sz="800" dirty="0">
                  <a:solidFill>
                    <a:schemeClr val="bg1">
                      <a:lumMod val="85000"/>
                    </a:schemeClr>
                  </a:solidFill>
                  <a:effectLst>
                    <a:glow rad="203200">
                      <a:schemeClr val="tx1">
                        <a:alpha val="74000"/>
                      </a:schemeClr>
                    </a:glow>
                  </a:effectLst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전투 기획 사전 과제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AA1BF89-7F5C-A75C-2E47-56B42E09B84D}"/>
              </a:ext>
            </a:extLst>
          </p:cNvPr>
          <p:cNvSpPr/>
          <p:nvPr/>
        </p:nvSpPr>
        <p:spPr>
          <a:xfrm>
            <a:off x="6541420" y="4067198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30233F6-C487-CC01-E371-34162DA64E7A}"/>
              </a:ext>
            </a:extLst>
          </p:cNvPr>
          <p:cNvSpPr txBox="1"/>
          <p:nvPr/>
        </p:nvSpPr>
        <p:spPr>
          <a:xfrm>
            <a:off x="7808006" y="4181963"/>
            <a:ext cx="2649764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익숙함과 함께 강력한 존재라는 느낌이 드는 클래스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2B8BFB-3DF7-6E40-0ED6-2D8D626AE988}"/>
              </a:ext>
            </a:extLst>
          </p:cNvPr>
          <p:cNvSpPr/>
          <p:nvPr/>
        </p:nvSpPr>
        <p:spPr>
          <a:xfrm>
            <a:off x="442913" y="912590"/>
            <a:ext cx="5182904" cy="253045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9852C0-6730-19F5-68D4-51BF765E20B3}"/>
              </a:ext>
            </a:extLst>
          </p:cNvPr>
          <p:cNvSpPr txBox="1"/>
          <p:nvPr/>
        </p:nvSpPr>
        <p:spPr>
          <a:xfrm>
            <a:off x="2377140" y="1027355"/>
            <a:ext cx="1314462" cy="25391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선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후딜레이가</a:t>
            </a: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짧은 스킬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19CF30-77C2-F817-19FA-4134A180C600}"/>
              </a:ext>
            </a:extLst>
          </p:cNvPr>
          <p:cNvSpPr txBox="1"/>
          <p:nvPr/>
        </p:nvSpPr>
        <p:spPr>
          <a:xfrm>
            <a:off x="442913" y="1318271"/>
            <a:ext cx="5182904" cy="473528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현자는 원리와 법칙을 파악하여 최고의 효율을 찾아내는 컨셉의 클래스입니다</a:t>
            </a:r>
            <a:r>
              <a:rPr lang="en-US" altLang="ko-KR" dirty="0"/>
              <a:t>.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이들이 사용하는 스킬은 최소한의 움직임으로 최대의 결과를 </a:t>
            </a:r>
            <a:r>
              <a:rPr lang="ko-KR" altLang="en-US" dirty="0" err="1"/>
              <a:t>이루어냅니다</a:t>
            </a:r>
            <a:r>
              <a:rPr lang="en-US" altLang="ko-KR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8FE1C8-6B06-684B-2A6F-59E76F372457}"/>
              </a:ext>
            </a:extLst>
          </p:cNvPr>
          <p:cNvSpPr txBox="1"/>
          <p:nvPr/>
        </p:nvSpPr>
        <p:spPr>
          <a:xfrm>
            <a:off x="442913" y="4569343"/>
            <a:ext cx="5182904" cy="873637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스킬이 최고의 성능을 발휘하기 위해서는 험난한 과정이 필요합니다</a:t>
            </a:r>
            <a:r>
              <a:rPr lang="en-US" altLang="ko-KR" dirty="0"/>
              <a:t>.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적과의 일정 거리를 유지해야 하면서</a:t>
            </a:r>
            <a:r>
              <a:rPr lang="en-US" altLang="ko-KR" dirty="0"/>
              <a:t> </a:t>
            </a:r>
            <a:r>
              <a:rPr lang="ko-KR" altLang="en-US" dirty="0"/>
              <a:t>지속적으로 적을 공격하는 등 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  <a:p>
            <a:pPr algn="ctr">
              <a:lnSpc>
                <a:spcPct val="130000"/>
              </a:lnSpc>
            </a:pPr>
            <a:r>
              <a:rPr lang="ko-KR" altLang="en-US" dirty="0"/>
              <a:t>자칫 잘못하면 처음부터 다시 진행해야 하거나</a:t>
            </a:r>
            <a:r>
              <a:rPr lang="en-US" altLang="ko-KR" dirty="0"/>
              <a:t>,</a:t>
            </a:r>
            <a:r>
              <a:rPr lang="ko-KR" altLang="en-US" dirty="0"/>
              <a:t> 최고의 성능을 발휘하기 위해 시간이 필요합니다</a:t>
            </a:r>
            <a:r>
              <a:rPr lang="en-US" altLang="ko-KR" dirty="0"/>
              <a:t>.</a:t>
            </a:r>
          </a:p>
        </p:txBody>
      </p:sp>
      <p:pic>
        <p:nvPicPr>
          <p:cNvPr id="13" name="그림 12" descr="포유류, 가상의 캐릭터, 만화 영화, 조각상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AA02AFA-06FF-C824-6857-D59C4868C8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144" y="4822935"/>
            <a:ext cx="946120" cy="1261494"/>
          </a:xfrm>
          <a:prstGeom prst="rect">
            <a:avLst/>
          </a:prstGeom>
        </p:spPr>
      </p:pic>
      <p:pic>
        <p:nvPicPr>
          <p:cNvPr id="15" name="그림 14" descr="인간의 얼굴, 사람, 인간의 수염, 콧수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D307D8D-DE5B-7765-855E-BF04A40A18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5456" y="4822935"/>
            <a:ext cx="1700050" cy="105241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3AAAC78-8A39-5FA7-EBCB-B7A5811BA13A}"/>
              </a:ext>
            </a:extLst>
          </p:cNvPr>
          <p:cNvSpPr txBox="1"/>
          <p:nvPr/>
        </p:nvSpPr>
        <p:spPr>
          <a:xfrm>
            <a:off x="442913" y="6943084"/>
            <a:ext cx="5182904" cy="1073692"/>
          </a:xfrm>
          <a:prstGeom prst="rect">
            <a:avLst/>
          </a:prstGeom>
          <a:noFill/>
        </p:spPr>
        <p:txBody>
          <a:bodyPr wrap="square" lIns="144000" rIns="144000" rtlCol="0">
            <a:spAutoFit/>
          </a:bodyPr>
          <a:lstStyle>
            <a:defPPr>
              <a:defRPr lang="ko-KR"/>
            </a:defPPr>
            <a:lvl1pPr>
              <a:defRPr sz="1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/>
              <a:t>이 캐릭터를 왜 만들어야 해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어떤 재미를 주는 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다른 캐릭터와 차이점은 </a:t>
            </a:r>
            <a:r>
              <a:rPr lang="ko-KR" altLang="en-US" dirty="0" err="1"/>
              <a:t>뭔데</a:t>
            </a:r>
            <a:r>
              <a:rPr lang="en-US" altLang="ko-KR" dirty="0"/>
              <a:t>?</a:t>
            </a:r>
          </a:p>
          <a:p>
            <a:pPr algn="ctr">
              <a:lnSpc>
                <a:spcPct val="130000"/>
              </a:lnSpc>
            </a:pPr>
            <a:r>
              <a:rPr lang="ko-KR" altLang="en-US" dirty="0"/>
              <a:t>등등</a:t>
            </a:r>
            <a:endParaRPr lang="en-US" altLang="ko-KR" dirty="0"/>
          </a:p>
          <a:p>
            <a:pPr algn="ctr">
              <a:lnSpc>
                <a:spcPct val="13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82327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1194</Words>
  <Application>Microsoft Office PowerPoint</Application>
  <PresentationFormat>와이드스크린</PresentationFormat>
  <Paragraphs>196</Paragraphs>
  <Slides>12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EBS주시경 Bold</vt:lpstr>
      <vt:lpstr>Pretendard</vt:lpstr>
      <vt:lpstr>Pretendard ExtraBold</vt:lpstr>
      <vt:lpstr>Pretendard SemiBold</vt:lpstr>
      <vt:lpstr>맑은 고딕</vt:lpstr>
      <vt:lpstr>빛의 계승자 Bold</vt:lpstr>
      <vt:lpstr>빛의 계승자 Regular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20</cp:revision>
  <dcterms:created xsi:type="dcterms:W3CDTF">2025-10-31T09:45:18Z</dcterms:created>
  <dcterms:modified xsi:type="dcterms:W3CDTF">2025-11-04T12:26:31Z</dcterms:modified>
</cp:coreProperties>
</file>

<file path=docProps/thumbnail.jpeg>
</file>